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281" r:id="rId3"/>
    <p:sldId id="258" r:id="rId4"/>
    <p:sldId id="259" r:id="rId5"/>
    <p:sldId id="296" r:id="rId6"/>
    <p:sldId id="270" r:id="rId7"/>
    <p:sldId id="300" r:id="rId8"/>
    <p:sldId id="301" r:id="rId9"/>
    <p:sldId id="302" r:id="rId10"/>
    <p:sldId id="303" r:id="rId11"/>
    <p:sldId id="304" r:id="rId12"/>
    <p:sldId id="289" r:id="rId13"/>
    <p:sldId id="261" r:id="rId14"/>
    <p:sldId id="269" r:id="rId15"/>
    <p:sldId id="262" r:id="rId16"/>
    <p:sldId id="305" r:id="rId17"/>
    <p:sldId id="288" r:id="rId18"/>
    <p:sldId id="282" r:id="rId19"/>
    <p:sldId id="268" r:id="rId20"/>
    <p:sldId id="287" r:id="rId21"/>
    <p:sldId id="266" r:id="rId22"/>
    <p:sldId id="267" r:id="rId23"/>
    <p:sldId id="265" r:id="rId24"/>
    <p:sldId id="291" r:id="rId25"/>
    <p:sldId id="284" r:id="rId26"/>
    <p:sldId id="290" r:id="rId27"/>
    <p:sldId id="274" r:id="rId28"/>
    <p:sldId id="273" r:id="rId29"/>
    <p:sldId id="275" r:id="rId30"/>
    <p:sldId id="295" r:id="rId31"/>
    <p:sldId id="264" r:id="rId32"/>
    <p:sldId id="277" r:id="rId33"/>
    <p:sldId id="292" r:id="rId34"/>
    <p:sldId id="294" r:id="rId35"/>
    <p:sldId id="276" r:id="rId36"/>
    <p:sldId id="297" r:id="rId37"/>
    <p:sldId id="263" r:id="rId38"/>
    <p:sldId id="279" r:id="rId39"/>
    <p:sldId id="293" r:id="rId40"/>
    <p:sldId id="278" r:id="rId41"/>
    <p:sldId id="285" r:id="rId42"/>
    <p:sldId id="298" r:id="rId43"/>
    <p:sldId id="286" r:id="rId44"/>
    <p:sldId id="299" r:id="rId45"/>
    <p:sldId id="28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59" autoAdjust="0"/>
    <p:restoredTop sz="94660"/>
  </p:normalViewPr>
  <p:slideViewPr>
    <p:cSldViewPr>
      <p:cViewPr varScale="1">
        <p:scale>
          <a:sx n="85" d="100"/>
          <a:sy n="8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F4E1D4-3A90-4AC8-A805-BC3950D26781}" type="datetimeFigureOut">
              <a:rPr lang="en-CA" smtClean="0"/>
              <a:t>2020-11-06</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a:t>of Canadian Music Festivals   La Fédération canadienne des festivals de musique</a:t>
            </a: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908BF2-F315-4863-87E6-56AF91ACCD97}" type="slidenum">
              <a:rPr lang="en-CA" smtClean="0"/>
              <a:t>‹#›</a:t>
            </a:fld>
            <a:endParaRPr lang="en-CA"/>
          </a:p>
        </p:txBody>
      </p:sp>
    </p:spTree>
    <p:extLst>
      <p:ext uri="{BB962C8B-B14F-4D97-AF65-F5344CB8AC3E}">
        <p14:creationId xmlns:p14="http://schemas.microsoft.com/office/powerpoint/2010/main" val="6018428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73AE19-4535-4831-92FE-F6AD5BCF0AEC}" type="datetimeFigureOut">
              <a:rPr lang="en-CA" smtClean="0"/>
              <a:t>2020-11-06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a:t>of Canadian Music Festivals   La Fédération canadienne des festivals de musique</a:t>
            </a: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4AA91-1332-4D09-8519-7DDF93737366}" type="slidenum">
              <a:rPr lang="en-CA" smtClean="0"/>
              <a:t>‹#›</a:t>
            </a:fld>
            <a:endParaRPr lang="en-CA"/>
          </a:p>
        </p:txBody>
      </p:sp>
    </p:spTree>
    <p:extLst>
      <p:ext uri="{BB962C8B-B14F-4D97-AF65-F5344CB8AC3E}">
        <p14:creationId xmlns:p14="http://schemas.microsoft.com/office/powerpoint/2010/main" val="34527865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8A4AA91-1332-4D09-8519-7DDF93737366}" type="slidenum">
              <a:rPr lang="en-CA" smtClean="0"/>
              <a:t>1</a:t>
            </a:fld>
            <a:endParaRPr lang="en-CA" dirty="0"/>
          </a:p>
        </p:txBody>
      </p:sp>
      <p:sp>
        <p:nvSpPr>
          <p:cNvPr id="5" name="Footer Placeholder 4"/>
          <p:cNvSpPr>
            <a:spLocks noGrp="1"/>
          </p:cNvSpPr>
          <p:nvPr>
            <p:ph type="ftr" sz="quarter" idx="11"/>
          </p:nvPr>
        </p:nvSpPr>
        <p:spPr/>
        <p:txBody>
          <a:bodyPr/>
          <a:lstStyle/>
          <a:p>
            <a:r>
              <a:rPr lang="fr-FR" dirty="0"/>
              <a:t>of Canadian Music Festivals   La Fédération canadienne des festivals de musique</a:t>
            </a:r>
            <a:endParaRPr lang="en-CA" dirty="0"/>
          </a:p>
        </p:txBody>
      </p:sp>
    </p:spTree>
    <p:extLst>
      <p:ext uri="{BB962C8B-B14F-4D97-AF65-F5344CB8AC3E}">
        <p14:creationId xmlns:p14="http://schemas.microsoft.com/office/powerpoint/2010/main" val="187943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fr-FR" dirty="0"/>
              <a:t>of Canadian Music Festivals   La Fédération canadienne des festivals de musique</a:t>
            </a:r>
            <a:endParaRPr lang="en-CA" dirty="0"/>
          </a:p>
        </p:txBody>
      </p:sp>
      <p:sp>
        <p:nvSpPr>
          <p:cNvPr id="5" name="Slide Number Placeholder 4"/>
          <p:cNvSpPr>
            <a:spLocks noGrp="1"/>
          </p:cNvSpPr>
          <p:nvPr>
            <p:ph type="sldNum" sz="quarter" idx="5"/>
          </p:nvPr>
        </p:nvSpPr>
        <p:spPr/>
        <p:txBody>
          <a:bodyPr/>
          <a:lstStyle/>
          <a:p>
            <a:fld id="{C8A4AA91-1332-4D09-8519-7DDF93737366}" type="slidenum">
              <a:rPr lang="en-CA" smtClean="0"/>
              <a:t>24</a:t>
            </a:fld>
            <a:endParaRPr lang="en-CA" dirty="0"/>
          </a:p>
        </p:txBody>
      </p:sp>
    </p:spTree>
    <p:extLst>
      <p:ext uri="{BB962C8B-B14F-4D97-AF65-F5344CB8AC3E}">
        <p14:creationId xmlns:p14="http://schemas.microsoft.com/office/powerpoint/2010/main" val="128042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4"/>
          </p:nvPr>
        </p:nvSpPr>
        <p:spPr/>
        <p:txBody>
          <a:bodyPr/>
          <a:lstStyle/>
          <a:p>
            <a:r>
              <a:rPr lang="fr-FR" dirty="0"/>
              <a:t>of Canadian Music Festivals   La Fédération canadienne des festivals de musique</a:t>
            </a:r>
            <a:endParaRPr lang="en-CA" dirty="0"/>
          </a:p>
        </p:txBody>
      </p:sp>
      <p:sp>
        <p:nvSpPr>
          <p:cNvPr id="5" name="Slide Number Placeholder 4"/>
          <p:cNvSpPr>
            <a:spLocks noGrp="1"/>
          </p:cNvSpPr>
          <p:nvPr>
            <p:ph type="sldNum" sz="quarter" idx="5"/>
          </p:nvPr>
        </p:nvSpPr>
        <p:spPr/>
        <p:txBody>
          <a:bodyPr/>
          <a:lstStyle/>
          <a:p>
            <a:fld id="{C8A4AA91-1332-4D09-8519-7DDF93737366}" type="slidenum">
              <a:rPr lang="en-CA" smtClean="0"/>
              <a:t>26</a:t>
            </a:fld>
            <a:endParaRPr lang="en-CA" dirty="0"/>
          </a:p>
        </p:txBody>
      </p:sp>
    </p:spTree>
    <p:extLst>
      <p:ext uri="{BB962C8B-B14F-4D97-AF65-F5344CB8AC3E}">
        <p14:creationId xmlns:p14="http://schemas.microsoft.com/office/powerpoint/2010/main" val="1907769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0D30A26-6C9C-4CE6-8FE6-ED8CF28C9189}" type="datetime1">
              <a:rPr lang="en-CA" smtClean="0"/>
              <a:t>2020-11-06</a:t>
            </a:fld>
            <a:endParaRPr lang="en-CA"/>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fr-FR"/>
              <a:t>Federation of Canadian Music Festivals  La Fédération canadienne des festivals de musique</a:t>
            </a:r>
            <a:endParaRPr lang="en-CA"/>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47FE623-19EE-4919-A6EE-CD5F0F4FEABB}"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DFB096-8946-4F48-BF37-708BD6C645C1}" type="datetime1">
              <a:rPr lang="en-CA" smtClean="0"/>
              <a:t>2020-11-06</a:t>
            </a:fld>
            <a:endParaRPr lang="en-CA"/>
          </a:p>
        </p:txBody>
      </p:sp>
      <p:sp>
        <p:nvSpPr>
          <p:cNvPr id="5" name="Footer Placeholder 4"/>
          <p:cNvSpPr>
            <a:spLocks noGrp="1"/>
          </p:cNvSpPr>
          <p:nvPr>
            <p:ph type="ftr" sz="quarter" idx="11"/>
          </p:nvPr>
        </p:nvSpPr>
        <p:spPr/>
        <p:txBody>
          <a:bodyPr/>
          <a:lstStyle/>
          <a:p>
            <a:r>
              <a:rPr lang="fr-FR"/>
              <a:t>Federation of Canadian Music Festivals  La Fédération canadienne des festivals de musique</a:t>
            </a:r>
            <a:endParaRPr lang="en-CA"/>
          </a:p>
        </p:txBody>
      </p:sp>
      <p:sp>
        <p:nvSpPr>
          <p:cNvPr id="6" name="Slide Number Placeholder 5"/>
          <p:cNvSpPr>
            <a:spLocks noGrp="1"/>
          </p:cNvSpPr>
          <p:nvPr>
            <p:ph type="sldNum" sz="quarter" idx="12"/>
          </p:nvPr>
        </p:nvSpPr>
        <p:spPr/>
        <p:txBody>
          <a:bodyPr/>
          <a:lstStyle/>
          <a:p>
            <a:fld id="{C47FE623-19EE-4919-A6EE-CD5F0F4FEABB}"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EE0937-CD3A-4D83-9F7E-BD20406C0B16}" type="datetime1">
              <a:rPr lang="en-CA" smtClean="0"/>
              <a:t>2020-11-06</a:t>
            </a:fld>
            <a:endParaRPr lang="en-CA"/>
          </a:p>
        </p:txBody>
      </p:sp>
      <p:sp>
        <p:nvSpPr>
          <p:cNvPr id="5" name="Footer Placeholder 4"/>
          <p:cNvSpPr>
            <a:spLocks noGrp="1"/>
          </p:cNvSpPr>
          <p:nvPr>
            <p:ph type="ftr" sz="quarter" idx="11"/>
          </p:nvPr>
        </p:nvSpPr>
        <p:spPr/>
        <p:txBody>
          <a:bodyPr/>
          <a:lstStyle/>
          <a:p>
            <a:r>
              <a:rPr lang="fr-FR"/>
              <a:t>Federation of Canadian Music Festivals  La Fédération canadienne des festivals de musique</a:t>
            </a:r>
            <a:endParaRPr lang="en-CA"/>
          </a:p>
        </p:txBody>
      </p:sp>
      <p:sp>
        <p:nvSpPr>
          <p:cNvPr id="6" name="Slide Number Placeholder 5"/>
          <p:cNvSpPr>
            <a:spLocks noGrp="1"/>
          </p:cNvSpPr>
          <p:nvPr>
            <p:ph type="sldNum" sz="quarter" idx="12"/>
          </p:nvPr>
        </p:nvSpPr>
        <p:spPr/>
        <p:txBody>
          <a:bodyPr/>
          <a:lstStyle/>
          <a:p>
            <a:fld id="{C47FE623-19EE-4919-A6EE-CD5F0F4FEABB}"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F6E69DB-9C37-4469-99A7-A1ACD45F8B71}" type="datetime1">
              <a:rPr lang="en-CA" smtClean="0"/>
              <a:t>2020-11-06</a:t>
            </a:fld>
            <a:endParaRPr lang="en-CA"/>
          </a:p>
        </p:txBody>
      </p:sp>
      <p:sp>
        <p:nvSpPr>
          <p:cNvPr id="5" name="Footer Placeholder 4"/>
          <p:cNvSpPr>
            <a:spLocks noGrp="1"/>
          </p:cNvSpPr>
          <p:nvPr>
            <p:ph type="ftr" sz="quarter" idx="11"/>
          </p:nvPr>
        </p:nvSpPr>
        <p:spPr>
          <a:xfrm>
            <a:off x="457200" y="6480969"/>
            <a:ext cx="4260056" cy="300831"/>
          </a:xfrm>
        </p:spPr>
        <p:txBody>
          <a:bodyPr/>
          <a:lstStyle/>
          <a:p>
            <a:r>
              <a:rPr lang="fr-FR"/>
              <a:t>Federation of Canadian Music Festivals  La Fédération canadienne des festivals de musique</a:t>
            </a:r>
            <a:endParaRPr lang="en-CA"/>
          </a:p>
        </p:txBody>
      </p:sp>
      <p:sp>
        <p:nvSpPr>
          <p:cNvPr id="6" name="Slide Number Placeholder 5"/>
          <p:cNvSpPr>
            <a:spLocks noGrp="1"/>
          </p:cNvSpPr>
          <p:nvPr>
            <p:ph type="sldNum" sz="quarter" idx="12"/>
          </p:nvPr>
        </p:nvSpPr>
        <p:spPr/>
        <p:txBody>
          <a:bodyPr/>
          <a:lstStyle/>
          <a:p>
            <a:fld id="{C47FE623-19EE-4919-A6EE-CD5F0F4FEABB}"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4982913-49A3-45EE-B6A6-E20B8EA7CECC}" type="datetime1">
              <a:rPr lang="en-CA" smtClean="0"/>
              <a:t>2020-11-06</a:t>
            </a:fld>
            <a:endParaRPr lang="en-CA"/>
          </a:p>
        </p:txBody>
      </p:sp>
      <p:sp>
        <p:nvSpPr>
          <p:cNvPr id="5" name="Footer Placeholder 4"/>
          <p:cNvSpPr>
            <a:spLocks noGrp="1"/>
          </p:cNvSpPr>
          <p:nvPr>
            <p:ph type="ftr" sz="quarter" idx="11"/>
          </p:nvPr>
        </p:nvSpPr>
        <p:spPr>
          <a:xfrm>
            <a:off x="2619376" y="6480969"/>
            <a:ext cx="4260056" cy="300831"/>
          </a:xfrm>
        </p:spPr>
        <p:txBody>
          <a:bodyPr/>
          <a:lstStyle/>
          <a:p>
            <a:r>
              <a:rPr lang="fr-FR"/>
              <a:t>Federation of Canadian Music Festivals  La Fédération canadienne des festivals de musique</a:t>
            </a:r>
            <a:endParaRPr lang="en-CA"/>
          </a:p>
        </p:txBody>
      </p:sp>
      <p:sp>
        <p:nvSpPr>
          <p:cNvPr id="6" name="Slide Number Placeholder 5"/>
          <p:cNvSpPr>
            <a:spLocks noGrp="1"/>
          </p:cNvSpPr>
          <p:nvPr>
            <p:ph type="sldNum" sz="quarter" idx="12"/>
          </p:nvPr>
        </p:nvSpPr>
        <p:spPr>
          <a:xfrm>
            <a:off x="8451056" y="809624"/>
            <a:ext cx="502920" cy="300831"/>
          </a:xfrm>
        </p:spPr>
        <p:txBody>
          <a:bodyPr/>
          <a:lstStyle/>
          <a:p>
            <a:fld id="{C47FE623-19EE-4919-A6EE-CD5F0F4FEABB}" type="slidenum">
              <a:rPr lang="en-CA" smtClean="0"/>
              <a:t>‹#›</a:t>
            </a:fld>
            <a:endParaRPr lang="en-CA"/>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471471A-45CB-4098-9E73-0AFFE7BD0DBC}" type="datetime1">
              <a:rPr lang="en-CA" smtClean="0"/>
              <a:t>2020-11-06</a:t>
            </a:fld>
            <a:endParaRPr lang="en-CA"/>
          </a:p>
        </p:txBody>
      </p:sp>
      <p:sp>
        <p:nvSpPr>
          <p:cNvPr id="6" name="Footer Placeholder 5"/>
          <p:cNvSpPr>
            <a:spLocks noGrp="1"/>
          </p:cNvSpPr>
          <p:nvPr>
            <p:ph type="ftr" sz="quarter" idx="11"/>
          </p:nvPr>
        </p:nvSpPr>
        <p:spPr>
          <a:xfrm>
            <a:off x="457200" y="6480969"/>
            <a:ext cx="4260056" cy="301752"/>
          </a:xfrm>
        </p:spPr>
        <p:txBody>
          <a:bodyPr/>
          <a:lstStyle/>
          <a:p>
            <a:r>
              <a:rPr lang="fr-FR"/>
              <a:t>Federation of Canadian Music Festivals  La Fédération canadienne des festivals de musique</a:t>
            </a:r>
            <a:endParaRPr lang="en-CA"/>
          </a:p>
        </p:txBody>
      </p:sp>
      <p:sp>
        <p:nvSpPr>
          <p:cNvPr id="7" name="Slide Number Placeholder 6"/>
          <p:cNvSpPr>
            <a:spLocks noGrp="1"/>
          </p:cNvSpPr>
          <p:nvPr>
            <p:ph type="sldNum" sz="quarter" idx="12"/>
          </p:nvPr>
        </p:nvSpPr>
        <p:spPr>
          <a:xfrm>
            <a:off x="7589520" y="6480969"/>
            <a:ext cx="502920" cy="301752"/>
          </a:xfrm>
        </p:spPr>
        <p:txBody>
          <a:bodyPr/>
          <a:lstStyle/>
          <a:p>
            <a:fld id="{C47FE623-19EE-4919-A6EE-CD5F0F4FEABB}"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2964246-A06D-4E86-A79C-8766EDBDC9A8}" type="datetime1">
              <a:rPr lang="en-CA" smtClean="0"/>
              <a:t>2020-11-06</a:t>
            </a:fld>
            <a:endParaRPr lang="en-CA"/>
          </a:p>
        </p:txBody>
      </p:sp>
      <p:sp>
        <p:nvSpPr>
          <p:cNvPr id="8" name="Footer Placeholder 7"/>
          <p:cNvSpPr>
            <a:spLocks noGrp="1"/>
          </p:cNvSpPr>
          <p:nvPr>
            <p:ph type="ftr" sz="quarter" idx="11"/>
          </p:nvPr>
        </p:nvSpPr>
        <p:spPr>
          <a:xfrm>
            <a:off x="457200" y="6480969"/>
            <a:ext cx="4261104" cy="301752"/>
          </a:xfrm>
        </p:spPr>
        <p:txBody>
          <a:bodyPr/>
          <a:lstStyle/>
          <a:p>
            <a:r>
              <a:rPr lang="fr-FR"/>
              <a:t>Federation of Canadian Music Festivals  La Fédération canadienne des festivals de musique</a:t>
            </a:r>
            <a:endParaRPr lang="en-CA"/>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47FE623-19EE-4919-A6EE-CD5F0F4FEAB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40341806-D61E-49A4-9CE5-6A924AD8C5DC}" type="datetime1">
              <a:rPr lang="en-CA" smtClean="0"/>
              <a:t>2020-11-06</a:t>
            </a:fld>
            <a:endParaRPr lang="en-CA"/>
          </a:p>
        </p:txBody>
      </p:sp>
      <p:sp>
        <p:nvSpPr>
          <p:cNvPr id="4" name="Footer Placeholder 3"/>
          <p:cNvSpPr>
            <a:spLocks noGrp="1"/>
          </p:cNvSpPr>
          <p:nvPr>
            <p:ph type="ftr" sz="quarter" idx="11"/>
          </p:nvPr>
        </p:nvSpPr>
        <p:spPr/>
        <p:txBody>
          <a:bodyPr/>
          <a:lstStyle/>
          <a:p>
            <a:r>
              <a:rPr lang="fr-FR"/>
              <a:t>Federation of Canadian Music Festivals  La Fédération canadienne des festivals de musique</a:t>
            </a:r>
            <a:endParaRPr lang="en-CA"/>
          </a:p>
        </p:txBody>
      </p:sp>
      <p:sp>
        <p:nvSpPr>
          <p:cNvPr id="5" name="Slide Number Placeholder 4"/>
          <p:cNvSpPr>
            <a:spLocks noGrp="1"/>
          </p:cNvSpPr>
          <p:nvPr>
            <p:ph type="sldNum" sz="quarter" idx="12"/>
          </p:nvPr>
        </p:nvSpPr>
        <p:spPr/>
        <p:txBody>
          <a:bodyPr/>
          <a:lstStyle/>
          <a:p>
            <a:fld id="{C47FE623-19EE-4919-A6EE-CD5F0F4FEABB}"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AD8C0E5-A651-4CD9-BB44-90BAA68065B1}" type="datetime1">
              <a:rPr lang="en-CA" smtClean="0"/>
              <a:t>2020-11-06</a:t>
            </a:fld>
            <a:endParaRPr lang="en-CA"/>
          </a:p>
        </p:txBody>
      </p:sp>
      <p:sp>
        <p:nvSpPr>
          <p:cNvPr id="3" name="Footer Placeholder 2"/>
          <p:cNvSpPr>
            <a:spLocks noGrp="1"/>
          </p:cNvSpPr>
          <p:nvPr>
            <p:ph type="ftr" sz="quarter" idx="11"/>
          </p:nvPr>
        </p:nvSpPr>
        <p:spPr>
          <a:xfrm>
            <a:off x="457200" y="6481890"/>
            <a:ext cx="4260056" cy="300831"/>
          </a:xfrm>
        </p:spPr>
        <p:txBody>
          <a:bodyPr/>
          <a:lstStyle/>
          <a:p>
            <a:r>
              <a:rPr lang="fr-FR"/>
              <a:t>Federation of Canadian Music Festivals  La Fédération canadienne des festivals de musique</a:t>
            </a:r>
            <a:endParaRPr lang="en-CA"/>
          </a:p>
        </p:txBody>
      </p:sp>
      <p:sp>
        <p:nvSpPr>
          <p:cNvPr id="4" name="Slide Number Placeholder 3"/>
          <p:cNvSpPr>
            <a:spLocks noGrp="1"/>
          </p:cNvSpPr>
          <p:nvPr>
            <p:ph type="sldNum" sz="quarter" idx="12"/>
          </p:nvPr>
        </p:nvSpPr>
        <p:spPr>
          <a:xfrm>
            <a:off x="7589520" y="6480969"/>
            <a:ext cx="502920" cy="301752"/>
          </a:xfrm>
        </p:spPr>
        <p:txBody>
          <a:bodyPr/>
          <a:lstStyle/>
          <a:p>
            <a:fld id="{C47FE623-19EE-4919-A6EE-CD5F0F4FEABB}"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290ACCE-F42A-4B0F-94A2-2E2E1D0429F7}" type="datetime1">
              <a:rPr lang="en-CA" smtClean="0"/>
              <a:t>2020-11-06</a:t>
            </a:fld>
            <a:endParaRPr lang="en-CA"/>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fr-FR"/>
              <a:t>Federation of Canadian Music Festivals  La Fédération canadienne des festivals de musique</a:t>
            </a:r>
            <a:endParaRPr lang="en-CA"/>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47FE623-19EE-4919-A6EE-CD5F0F4FEAB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AD31640-7053-4853-AF59-B8F45416790B}" type="datetime1">
              <a:rPr lang="en-CA" smtClean="0"/>
              <a:t>2020-11-06</a:t>
            </a:fld>
            <a:endParaRPr lang="en-CA"/>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fr-FR"/>
              <a:t>Federation of Canadian Music Festivals  La Fédération canadienne des festivals de musique</a:t>
            </a:r>
            <a:endParaRPr lang="en-CA"/>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47FE623-19EE-4919-A6EE-CD5F0F4FEABB}"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4224823-C5A2-49C1-A36F-42374247A4E5}" type="datetime1">
              <a:rPr lang="en-CA" smtClean="0"/>
              <a:t>2020-11-06</a:t>
            </a:fld>
            <a:endParaRPr lang="en-CA"/>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fr-FR"/>
              <a:t>Federation of Canadian Music Festivals  La Fédération canadienne des festivals de musique</a:t>
            </a:r>
            <a:endParaRPr lang="en-CA"/>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47FE623-19EE-4919-A6EE-CD5F0F4FEABB}"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evu.video/how-wevu-works/"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wevu.video/how-wevu-works/"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8062912" cy="3298174"/>
          </a:xfrm>
        </p:spPr>
        <p:txBody>
          <a:bodyPr>
            <a:normAutofit fontScale="90000"/>
          </a:bodyPr>
          <a:lstStyle/>
          <a:p>
            <a:br>
              <a:rPr lang="en-CA" b="1" dirty="0">
                <a:solidFill>
                  <a:srgbClr val="C00000"/>
                </a:solidFill>
                <a:effectLst/>
              </a:rPr>
            </a:br>
            <a:br>
              <a:rPr lang="en-CA" b="1" dirty="0">
                <a:solidFill>
                  <a:srgbClr val="C00000"/>
                </a:solidFill>
                <a:effectLst/>
              </a:rPr>
            </a:br>
            <a: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t>How to Successfully</a:t>
            </a:r>
            <a:b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t>Run Your Virtual</a:t>
            </a:r>
            <a:b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t>Music Festival</a:t>
            </a:r>
            <a:br>
              <a:rPr lang="en-CA" sz="6000" b="1" dirty="0">
                <a:solidFill>
                  <a:schemeClr val="tx1"/>
                </a:solidFill>
                <a:effectLst>
                  <a:outerShdw blurRad="38100" dist="38100" dir="2700000" algn="tl">
                    <a:srgbClr val="000000">
                      <a:alpha val="43137"/>
                    </a:srgbClr>
                  </a:outerShdw>
                </a:effectLst>
                <a:latin typeface="AR CENA" panose="02000000000000000000" pitchFamily="2" charset="0"/>
              </a:rPr>
            </a:br>
            <a:endParaRPr lang="en-CA" sz="6000" b="1" dirty="0">
              <a:solidFill>
                <a:schemeClr val="tx1"/>
              </a:solidFill>
              <a:effectLst>
                <a:outerShdw blurRad="38100" dist="38100" dir="2700000" algn="tl">
                  <a:srgbClr val="000000">
                    <a:alpha val="43137"/>
                  </a:srgbClr>
                </a:outerShdw>
              </a:effectLst>
              <a:latin typeface="AR CENA" panose="02000000000000000000" pitchFamily="2" charset="0"/>
            </a:endParaRPr>
          </a:p>
        </p:txBody>
      </p:sp>
      <p:sp>
        <p:nvSpPr>
          <p:cNvPr id="7" name="Footer Placeholder 4"/>
          <p:cNvSpPr>
            <a:spLocks noGrp="1"/>
          </p:cNvSpPr>
          <p:nvPr>
            <p:ph type="ftr" sz="quarter" idx="11"/>
          </p:nvPr>
        </p:nvSpPr>
        <p:spPr>
          <a:xfrm>
            <a:off x="251520" y="6160218"/>
            <a:ext cx="5791200" cy="365125"/>
          </a:xfrm>
        </p:spPr>
        <p:txBody>
          <a:bodyPr/>
          <a:lstStyle/>
          <a:p>
            <a:pPr algn="l"/>
            <a:r>
              <a:rPr lang="fr-FR" sz="2000" dirty="0">
                <a:latin typeface="Calibri" panose="020F0502020204030204" pitchFamily="34" charset="0"/>
                <a:cs typeface="Calibri" panose="020F0502020204030204" pitchFamily="34" charset="0"/>
              </a:rPr>
              <a:t>Federation of Canadian Music Festivals  </a:t>
            </a:r>
          </a:p>
          <a:p>
            <a:pPr algn="l"/>
            <a:r>
              <a:rPr lang="fr-FR" sz="2000" dirty="0">
                <a:latin typeface="Calibri" panose="020F0502020204030204" pitchFamily="34" charset="0"/>
                <a:cs typeface="Calibri" panose="020F0502020204030204" pitchFamily="34" charset="0"/>
              </a:rPr>
              <a:t>La Fédération canadienne des festivals de musique</a:t>
            </a:r>
            <a:endParaRPr lang="en-CA" sz="20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470" y="4293096"/>
            <a:ext cx="1485226" cy="1485226"/>
          </a:xfrm>
          <a:prstGeom prst="rect">
            <a:avLst/>
          </a:prstGeom>
        </p:spPr>
      </p:pic>
    </p:spTree>
    <p:extLst>
      <p:ext uri="{BB962C8B-B14F-4D97-AF65-F5344CB8AC3E}">
        <p14:creationId xmlns:p14="http://schemas.microsoft.com/office/powerpoint/2010/main" val="388259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9552" y="836712"/>
            <a:ext cx="8214085" cy="5616624"/>
          </a:xfrm>
        </p:spPr>
        <p:txBody>
          <a:bodyPr>
            <a:normAutofit lnSpcReduction="10000"/>
          </a:bodyPr>
          <a:lstStyle/>
          <a:p>
            <a:pPr marL="64008" indent="0">
              <a:buNone/>
            </a:pPr>
            <a:r>
              <a:rPr lang="en-CA" sz="2800" dirty="0">
                <a:latin typeface="Calibri" panose="020F0502020204030204" pitchFamily="34" charset="0"/>
                <a:cs typeface="Calibri" panose="020F0502020204030204" pitchFamily="34" charset="0"/>
              </a:rPr>
              <a:t>Google Drive is a file storage and synchronization service that allows users to store files on their servers, synchronize files across devices, and share files.</a:t>
            </a:r>
          </a:p>
          <a:p>
            <a:pPr lvl="0"/>
            <a:r>
              <a:rPr lang="en-CA" sz="2800" dirty="0">
                <a:latin typeface="Calibri" panose="020F0502020204030204" pitchFamily="34" charset="0"/>
                <a:cs typeface="Calibri" panose="020F0502020204030204" pitchFamily="34" charset="0"/>
              </a:rPr>
              <a:t>Allows for asynchronous uploading of files</a:t>
            </a:r>
          </a:p>
          <a:p>
            <a:pPr lvl="0"/>
            <a:r>
              <a:rPr lang="en-CA" sz="2800" dirty="0">
                <a:latin typeface="Calibri" panose="020F0502020204030204" pitchFamily="34" charset="0"/>
                <a:cs typeface="Calibri" panose="020F0502020204030204" pitchFamily="34" charset="0"/>
              </a:rPr>
              <a:t>Due to their size, video links will need to be placed in a spreadsheet to be uploaded to Google Drive</a:t>
            </a:r>
          </a:p>
          <a:p>
            <a:r>
              <a:rPr lang="en-CA" sz="2800" dirty="0">
                <a:latin typeface="Calibri" panose="020F0502020204030204" pitchFamily="34" charset="0"/>
                <a:cs typeface="Calibri" panose="020F0502020204030204" pitchFamily="34" charset="0"/>
              </a:rPr>
              <a:t>Does not provide a registration component</a:t>
            </a:r>
          </a:p>
          <a:p>
            <a:r>
              <a:rPr lang="en-CA" sz="2800" dirty="0">
                <a:latin typeface="Calibri" panose="020F0502020204030204" pitchFamily="34" charset="0"/>
                <a:cs typeface="Calibri" panose="020F0502020204030204" pitchFamily="34" charset="0"/>
              </a:rPr>
              <a:t>Can be organized with folders and sub-folders with specific access links to protect privacy</a:t>
            </a:r>
          </a:p>
          <a:p>
            <a:pPr marL="64008" indent="0">
              <a:buNone/>
            </a:pPr>
            <a:endParaRPr lang="en-CA" sz="2800" dirty="0">
              <a:latin typeface="Calibri" panose="020F0502020204030204" pitchFamily="34" charset="0"/>
              <a:cs typeface="Calibri" panose="020F0502020204030204" pitchFamily="34" charset="0"/>
            </a:endParaRPr>
          </a:p>
          <a:p>
            <a:pPr marL="64008" indent="0">
              <a:buNone/>
            </a:pPr>
            <a:r>
              <a:rPr lang="en-CA" sz="2800" dirty="0">
                <a:latin typeface="Calibri" panose="020F0502020204030204" pitchFamily="34" charset="0"/>
                <a:cs typeface="Calibri" panose="020F0502020204030204" pitchFamily="34" charset="0"/>
              </a:rPr>
              <a:t>Learn more at https://www.google.com/intl/en_zm/drive/</a:t>
            </a:r>
          </a:p>
          <a:p>
            <a:pPr marL="64008" lvl="0" indent="0">
              <a:buNone/>
            </a:pPr>
            <a:endParaRPr lang="en-CA" sz="28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765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79" y="692696"/>
            <a:ext cx="8214085" cy="5616624"/>
          </a:xfrm>
        </p:spPr>
        <p:txBody>
          <a:bodyPr>
            <a:normAutofit lnSpcReduction="10000"/>
          </a:bodyPr>
          <a:lstStyle/>
          <a:p>
            <a:pPr marL="64008" indent="0">
              <a:buNone/>
            </a:pPr>
            <a:r>
              <a:rPr lang="en-CA" sz="2800" i="1" dirty="0">
                <a:latin typeface="Calibri" panose="020F0502020204030204" pitchFamily="34" charset="0"/>
                <a:cs typeface="Calibri" panose="020F0502020204030204" pitchFamily="34" charset="0"/>
              </a:rPr>
              <a:t>Zoom</a:t>
            </a:r>
            <a:r>
              <a:rPr lang="en-CA" sz="2800" dirty="0">
                <a:latin typeface="Calibri" panose="020F0502020204030204" pitchFamily="34" charset="0"/>
                <a:cs typeface="Calibri" panose="020F0502020204030204" pitchFamily="34" charset="0"/>
              </a:rPr>
              <a:t> provides videotelephony and online chat services through a cloud-based peer-to-peer software platform and is used for teleconferencing, telecommuting, distance education, and social relations.</a:t>
            </a:r>
          </a:p>
          <a:p>
            <a:pPr lvl="0"/>
            <a:r>
              <a:rPr lang="en-CA" sz="2800" dirty="0">
                <a:latin typeface="Calibri" panose="020F0502020204030204" pitchFamily="34" charset="0"/>
                <a:cs typeface="Calibri" panose="020F0502020204030204" pitchFamily="34" charset="0"/>
              </a:rPr>
              <a:t>Participants can see and hear each other, or not, depending on settings chosen</a:t>
            </a:r>
          </a:p>
          <a:p>
            <a:pPr lvl="0"/>
            <a:r>
              <a:rPr lang="en-CA" sz="2800" dirty="0">
                <a:latin typeface="Calibri" panose="020F0502020204030204" pitchFamily="34" charset="0"/>
                <a:cs typeface="Calibri" panose="020F0502020204030204" pitchFamily="34" charset="0"/>
              </a:rPr>
              <a:t>Suitable for hosting a group adjudication session with a class</a:t>
            </a:r>
          </a:p>
          <a:p>
            <a:r>
              <a:rPr lang="en-CA" sz="2800" dirty="0">
                <a:latin typeface="Calibri" panose="020F0502020204030204" pitchFamily="34" charset="0"/>
                <a:cs typeface="Calibri" panose="020F0502020204030204" pitchFamily="34" charset="0"/>
              </a:rPr>
              <a:t>Participants join by a supplied link</a:t>
            </a:r>
          </a:p>
          <a:p>
            <a:r>
              <a:rPr lang="en-CA" sz="2800" dirty="0">
                <a:latin typeface="Calibri" panose="020F0502020204030204" pitchFamily="34" charset="0"/>
                <a:cs typeface="Calibri" panose="020F0502020204030204" pitchFamily="34" charset="0"/>
              </a:rPr>
              <a:t>A participant can share a screen with other</a:t>
            </a:r>
          </a:p>
          <a:p>
            <a:pPr marL="64008" indent="0">
              <a:buNone/>
            </a:pPr>
            <a:endParaRPr lang="en-CA" sz="2800" dirty="0">
              <a:latin typeface="Calibri" panose="020F0502020204030204" pitchFamily="34" charset="0"/>
              <a:cs typeface="Calibri" panose="020F0502020204030204" pitchFamily="34" charset="0"/>
            </a:endParaRPr>
          </a:p>
          <a:p>
            <a:pPr marL="64008" indent="0">
              <a:buNone/>
            </a:pPr>
            <a:r>
              <a:rPr lang="en-CA" sz="2800" dirty="0">
                <a:latin typeface="Calibri" panose="020F0502020204030204" pitchFamily="34" charset="0"/>
                <a:cs typeface="Calibri" panose="020F0502020204030204" pitchFamily="34" charset="0"/>
              </a:rPr>
              <a:t>Learn more at https://zoom.us/</a:t>
            </a:r>
          </a:p>
          <a:p>
            <a:pPr marL="64008" lvl="0" indent="0">
              <a:buNone/>
            </a:pPr>
            <a:endParaRPr lang="en-CA" sz="28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117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395536" y="260648"/>
            <a:ext cx="7239000" cy="1362075"/>
          </a:xfrm>
        </p:spPr>
        <p:txBody>
          <a:bodyPr>
            <a:norm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Festival Timeline</a:t>
            </a:r>
          </a:p>
        </p:txBody>
      </p:sp>
      <p:pic>
        <p:nvPicPr>
          <p:cNvPr id="2" name="Picture 1">
            <a:extLst>
              <a:ext uri="{FF2B5EF4-FFF2-40B4-BE49-F238E27FC236}">
                <a16:creationId xmlns:a16="http://schemas.microsoft.com/office/drawing/2014/main" id="{2B6FE5C0-8498-49F9-BA6A-EF4CE1594C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164659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457200" y="476672"/>
            <a:ext cx="8229600" cy="5832648"/>
          </a:xfrm>
        </p:spPr>
        <p:txBody>
          <a:bodyPr>
            <a:noAutofit/>
          </a:bodyPr>
          <a:lstStyle/>
          <a:p>
            <a:pPr marL="64008" lvl="0" indent="0">
              <a:buNone/>
            </a:pPr>
            <a:r>
              <a:rPr lang="en-US" sz="3200" b="1" i="1" dirty="0">
                <a:latin typeface="Calibri" panose="020F0502020204030204" pitchFamily="34" charset="0"/>
                <a:cs typeface="Calibri" panose="020F0502020204030204" pitchFamily="34" charset="0"/>
              </a:rPr>
              <a:t>As soon as possible </a:t>
            </a:r>
            <a:r>
              <a:rPr lang="en-US" sz="3200" b="1" dirty="0">
                <a:latin typeface="Calibri" panose="020F0502020204030204" pitchFamily="34" charset="0"/>
                <a:cs typeface="Calibri" panose="020F0502020204030204" pitchFamily="34" charset="0"/>
              </a:rPr>
              <a:t>…</a:t>
            </a:r>
          </a:p>
          <a:p>
            <a:pPr marL="64008" lvl="0" indent="0">
              <a:buNone/>
            </a:pPr>
            <a:endParaRPr lang="en-US" sz="3200" b="1" dirty="0">
              <a:latin typeface="Calibri" panose="020F0502020204030204" pitchFamily="34" charset="0"/>
              <a:cs typeface="Calibri" panose="020F0502020204030204" pitchFamily="34" charset="0"/>
            </a:endParaRPr>
          </a:p>
          <a:p>
            <a:pPr lvl="0"/>
            <a:r>
              <a:rPr lang="en-US" sz="2800" dirty="0">
                <a:latin typeface="Calibri" panose="020F0502020204030204" pitchFamily="34" charset="0"/>
                <a:cs typeface="Calibri" panose="020F0502020204030204" pitchFamily="34" charset="0"/>
              </a:rPr>
              <a:t>Let your stakeholders know you are holding a</a:t>
            </a:r>
            <a:r>
              <a:rPr lang="en-US" sz="32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virtual festival in 2021.</a:t>
            </a:r>
          </a:p>
          <a:p>
            <a:pPr marL="64008" lvl="0" indent="0">
              <a:buNone/>
            </a:pPr>
            <a:endParaRPr lang="en-US" sz="2800" dirty="0">
              <a:latin typeface="Calibri" panose="020F0502020204030204" pitchFamily="34" charset="0"/>
              <a:cs typeface="Calibri" panose="020F0502020204030204" pitchFamily="34" charset="0"/>
            </a:endParaRPr>
          </a:p>
          <a:p>
            <a:pPr lvl="0"/>
            <a:r>
              <a:rPr lang="en-US" sz="2800" dirty="0">
                <a:latin typeface="Calibri" panose="020F0502020204030204" pitchFamily="34" charset="0"/>
                <a:cs typeface="Calibri" panose="020F0502020204030204" pitchFamily="34" charset="0"/>
              </a:rPr>
              <a:t>Set your festival dates and registration deadline.  </a:t>
            </a:r>
          </a:p>
          <a:p>
            <a:pPr lvl="0"/>
            <a:endParaRPr lang="en-US" sz="2800" dirty="0">
              <a:latin typeface="Calibri" panose="020F0502020204030204" pitchFamily="34" charset="0"/>
              <a:cs typeface="Calibri" panose="020F0502020204030204" pitchFamily="34" charset="0"/>
            </a:endParaRPr>
          </a:p>
          <a:p>
            <a:pPr marL="64008" lvl="0" indent="0">
              <a:buNone/>
            </a:pPr>
            <a:r>
              <a:rPr lang="en-US" sz="2800" u="sng" dirty="0">
                <a:latin typeface="Calibri" panose="020F0502020204030204" pitchFamily="34" charset="0"/>
                <a:cs typeface="Calibri" panose="020F0502020204030204" pitchFamily="34" charset="0"/>
              </a:rPr>
              <a:t>Suggestion</a:t>
            </a:r>
            <a:r>
              <a:rPr lang="en-US" sz="2800" dirty="0">
                <a:latin typeface="Calibri" panose="020F0502020204030204" pitchFamily="34" charset="0"/>
                <a:cs typeface="Calibri" panose="020F0502020204030204" pitchFamily="34" charset="0"/>
              </a:rPr>
              <a:t>: Operate your virtual festival in approximately the same time frame that you normally do.  This is the time your stakeholders have in their yearly calendar for this event.</a:t>
            </a:r>
            <a:endParaRPr lang="en-CA" sz="2800" dirty="0">
              <a:solidFill>
                <a:schemeClr val="tx1"/>
              </a:solidFill>
            </a:endParaRPr>
          </a:p>
        </p:txBody>
      </p:sp>
    </p:spTree>
    <p:extLst>
      <p:ext uri="{BB962C8B-B14F-4D97-AF65-F5344CB8AC3E}">
        <p14:creationId xmlns:p14="http://schemas.microsoft.com/office/powerpoint/2010/main" val="113825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676275" y="620688"/>
            <a:ext cx="7791450" cy="5688632"/>
          </a:xfrm>
        </p:spPr>
        <p:txBody>
          <a:bodyPr>
            <a:normAutofit lnSpcReduction="10000"/>
          </a:bodyPr>
          <a:lstStyle/>
          <a:p>
            <a:pPr marL="64008" lvl="0" indent="0">
              <a:buNone/>
            </a:pPr>
            <a:r>
              <a:rPr lang="en-US" sz="3000" b="1" i="1" dirty="0">
                <a:latin typeface="Calibri" panose="020F0502020204030204" pitchFamily="34" charset="0"/>
                <a:cs typeface="Calibri" panose="020F0502020204030204" pitchFamily="34" charset="0"/>
              </a:rPr>
              <a:t>As soon as possible </a:t>
            </a:r>
            <a:r>
              <a:rPr lang="en-US" sz="3000" b="1" dirty="0">
                <a:latin typeface="Calibri" panose="020F0502020204030204" pitchFamily="34" charset="0"/>
                <a:cs typeface="Calibri" panose="020F0502020204030204" pitchFamily="34" charset="0"/>
              </a:rPr>
              <a:t>…</a:t>
            </a:r>
          </a:p>
          <a:p>
            <a:pPr lvl="0"/>
            <a:endParaRPr lang="en-US" sz="3000" b="1" dirty="0">
              <a:latin typeface="Calibri" panose="020F0502020204030204" pitchFamily="34" charset="0"/>
              <a:cs typeface="Calibri" panose="020F0502020204030204" pitchFamily="34" charset="0"/>
            </a:endParaRPr>
          </a:p>
          <a:p>
            <a:pPr marL="64008" lvl="0" indent="0">
              <a:buNone/>
            </a:pPr>
            <a:r>
              <a:rPr lang="en-US" sz="3000" dirty="0">
                <a:latin typeface="Calibri" panose="020F0502020204030204" pitchFamily="34" charset="0"/>
                <a:cs typeface="Calibri" panose="020F0502020204030204" pitchFamily="34" charset="0"/>
              </a:rPr>
              <a:t>Check the FCMF website for additional detailed resources to help you in preparing documents for a virtual festival, including:</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Waiver templates</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Recording guidelines </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Naming convention template</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Adjudicator contract template</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Competitor and Teacher Letter template</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Adjudicator Instruction Letter template</a:t>
            </a:r>
          </a:p>
          <a:p>
            <a:pPr marL="1165860" lvl="1" indent="-342900">
              <a:buFont typeface="Wingdings" panose="05000000000000000000" pitchFamily="2" charset="2"/>
              <a:buChar char="Ø"/>
            </a:pPr>
            <a:r>
              <a:rPr lang="en-US" sz="2600" dirty="0">
                <a:latin typeface="Calibri" panose="020F0502020204030204" pitchFamily="34" charset="0"/>
                <a:cs typeface="Calibri" panose="020F0502020204030204" pitchFamily="34" charset="0"/>
              </a:rPr>
              <a:t>Fee calculation formula</a:t>
            </a:r>
            <a:endParaRPr lang="en-CA" dirty="0">
              <a:solidFill>
                <a:schemeClr val="tx1"/>
              </a:solidFill>
            </a:endParaRPr>
          </a:p>
        </p:txBody>
      </p:sp>
    </p:spTree>
    <p:extLst>
      <p:ext uri="{BB962C8B-B14F-4D97-AF65-F5344CB8AC3E}">
        <p14:creationId xmlns:p14="http://schemas.microsoft.com/office/powerpoint/2010/main" val="3118109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404664"/>
            <a:ext cx="8280920" cy="6192688"/>
          </a:xfrm>
        </p:spPr>
        <p:txBody>
          <a:bodyPr>
            <a:normAutofit fontScale="55000" lnSpcReduction="20000"/>
          </a:bodyPr>
          <a:lstStyle/>
          <a:p>
            <a:pPr marL="64008" lvl="0" indent="0">
              <a:buNone/>
            </a:pPr>
            <a:r>
              <a:rPr lang="en-CA" sz="5500" dirty="0">
                <a:latin typeface="Calibri" panose="020F0502020204030204" pitchFamily="34" charset="0"/>
                <a:cs typeface="Calibri" panose="020F0502020204030204" pitchFamily="34" charset="0"/>
              </a:rPr>
              <a:t>Decide how you want to receive scores</a:t>
            </a:r>
          </a:p>
          <a:p>
            <a:pPr>
              <a:buFont typeface="Wingdings" panose="05000000000000000000" pitchFamily="2" charset="2"/>
              <a:buChar char="Ø"/>
            </a:pPr>
            <a:endParaRPr lang="en-CA" sz="3600" dirty="0">
              <a:latin typeface="Calibri" panose="020F0502020204030204" pitchFamily="34" charset="0"/>
              <a:ea typeface="MS Mincho"/>
              <a:cs typeface="Calibri" panose="020F0502020204030204" pitchFamily="34" charset="0"/>
            </a:endParaRPr>
          </a:p>
          <a:p>
            <a:pPr lvl="0"/>
            <a:r>
              <a:rPr lang="en-US" sz="4500" dirty="0">
                <a:latin typeface="Calibri" panose="020F0502020204030204" pitchFamily="34" charset="0"/>
                <a:cs typeface="Calibri" panose="020F0502020204030204" pitchFamily="34" charset="0"/>
              </a:rPr>
              <a:t>Paper copies</a:t>
            </a:r>
          </a:p>
          <a:p>
            <a:pPr lvl="1">
              <a:buFont typeface="Wingdings" panose="05000000000000000000" pitchFamily="2" charset="2"/>
              <a:buChar char="Ø"/>
            </a:pPr>
            <a:r>
              <a:rPr lang="en-CA" sz="4400" dirty="0">
                <a:latin typeface="Calibri" panose="020F0502020204030204" pitchFamily="34" charset="0"/>
                <a:ea typeface="MS Mincho"/>
                <a:cs typeface="Calibri" panose="020F0502020204030204" pitchFamily="34" charset="0"/>
              </a:rPr>
              <a:t>Students deliver a copy of each book to festival to be sent to the adjudicator, then returned and picked up</a:t>
            </a:r>
          </a:p>
          <a:p>
            <a:pPr lvl="1">
              <a:buFont typeface="Wingdings" panose="05000000000000000000" pitchFamily="2" charset="2"/>
              <a:buChar char="Ø"/>
            </a:pPr>
            <a:r>
              <a:rPr lang="en-CA" sz="4400" dirty="0">
                <a:effectLst/>
                <a:latin typeface="Calibri" panose="020F0502020204030204" pitchFamily="34" charset="0"/>
                <a:ea typeface="MS Mincho"/>
                <a:cs typeface="Calibri" panose="020F0502020204030204" pitchFamily="34" charset="0"/>
              </a:rPr>
              <a:t>Festival can provide copies of music for test pieces and any other books in your library that reduce the number of books to be sent</a:t>
            </a:r>
          </a:p>
          <a:p>
            <a:pPr lvl="0"/>
            <a:endParaRPr lang="en-CA" sz="4000" dirty="0">
              <a:latin typeface="Calibri" panose="020F0502020204030204" pitchFamily="34" charset="0"/>
              <a:ea typeface="MS Mincho"/>
              <a:cs typeface="Calibri" panose="020F0502020204030204" pitchFamily="34" charset="0"/>
            </a:endParaRPr>
          </a:p>
          <a:p>
            <a:pPr lvl="0"/>
            <a:r>
              <a:rPr lang="en-US" sz="4500" dirty="0">
                <a:latin typeface="Calibri" panose="020F0502020204030204" pitchFamily="34" charset="0"/>
                <a:cs typeface="Calibri" panose="020F0502020204030204" pitchFamily="34" charset="0"/>
              </a:rPr>
              <a:t>Digital copies</a:t>
            </a:r>
          </a:p>
          <a:p>
            <a:pPr lvl="1">
              <a:buFont typeface="Wingdings" panose="05000000000000000000" pitchFamily="2" charset="2"/>
              <a:buChar char="Ø"/>
            </a:pPr>
            <a:r>
              <a:rPr lang="en-CA" sz="4400" dirty="0">
                <a:effectLst/>
                <a:latin typeface="Calibri" panose="020F0502020204030204" pitchFamily="34" charset="0"/>
                <a:ea typeface="MS Mincho"/>
                <a:cs typeface="Calibri" panose="020F0502020204030204" pitchFamily="34" charset="0"/>
              </a:rPr>
              <a:t>Purchased digital downloads with receipt of purchase</a:t>
            </a:r>
          </a:p>
          <a:p>
            <a:pPr lvl="1">
              <a:buFont typeface="Wingdings" panose="05000000000000000000" pitchFamily="2" charset="2"/>
              <a:buChar char="Ø"/>
            </a:pPr>
            <a:r>
              <a:rPr lang="en-CA" sz="4400" dirty="0">
                <a:latin typeface="Calibri" panose="020F0502020204030204" pitchFamily="34" charset="0"/>
                <a:ea typeface="MS Mincho"/>
                <a:cs typeface="Calibri" panose="020F0502020204030204" pitchFamily="34" charset="0"/>
              </a:rPr>
              <a:t>Public domain digital downloads with proof of public domain status</a:t>
            </a:r>
          </a:p>
          <a:p>
            <a:pPr lvl="1">
              <a:buFont typeface="Wingdings" panose="05000000000000000000" pitchFamily="2" charset="2"/>
              <a:buChar char="Ø"/>
            </a:pPr>
            <a:r>
              <a:rPr lang="en-CA" sz="4400" dirty="0">
                <a:effectLst/>
                <a:latin typeface="Calibri" panose="020F0502020204030204" pitchFamily="34" charset="0"/>
                <a:ea typeface="MS Mincho"/>
                <a:cs typeface="Calibri" panose="020F0502020204030204" pitchFamily="34" charset="0"/>
              </a:rPr>
              <a:t>Scan of personally owned original cop</a:t>
            </a:r>
            <a:r>
              <a:rPr lang="en-CA" sz="4400" dirty="0">
                <a:latin typeface="Calibri" panose="020F0502020204030204" pitchFamily="34" charset="0"/>
                <a:ea typeface="MS Mincho"/>
                <a:cs typeface="Calibri" panose="020F0502020204030204" pitchFamily="34" charset="0"/>
              </a:rPr>
              <a:t>y, with cover included, saved as PDF</a:t>
            </a:r>
          </a:p>
          <a:p>
            <a:pPr marL="219456" indent="0">
              <a:buNone/>
            </a:pPr>
            <a:endParaRPr lang="en-CA" dirty="0">
              <a:latin typeface="Calibri" panose="020F0502020204030204" pitchFamily="34" charset="0"/>
              <a:ea typeface="MS Mincho"/>
              <a:cs typeface="Calibri" panose="020F0502020204030204" pitchFamily="34" charset="0"/>
            </a:endParaRPr>
          </a:p>
          <a:p>
            <a:pPr marL="219456" indent="0">
              <a:buNone/>
            </a:pPr>
            <a:r>
              <a:rPr lang="en-CA" sz="3600" u="sng" dirty="0">
                <a:latin typeface="Calibri" panose="020F0502020204030204" pitchFamily="34" charset="0"/>
                <a:ea typeface="MS Mincho"/>
                <a:cs typeface="Calibri" panose="020F0502020204030204" pitchFamily="34" charset="0"/>
              </a:rPr>
              <a:t>Suggestion</a:t>
            </a:r>
            <a:r>
              <a:rPr lang="en-CA" sz="3600" dirty="0">
                <a:latin typeface="Calibri" panose="020F0502020204030204" pitchFamily="34" charset="0"/>
                <a:ea typeface="MS Mincho"/>
                <a:cs typeface="Calibri" panose="020F0502020204030204" pitchFamily="34" charset="0"/>
              </a:rPr>
              <a:t>: Provide a naming convention for competitors to use that includes discipline, class name and number, competitor name.</a:t>
            </a:r>
            <a:endParaRPr lang="en-CA" sz="36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819734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287524" y="764704"/>
            <a:ext cx="8568952" cy="5328592"/>
          </a:xfrm>
        </p:spPr>
        <p:txBody>
          <a:bodyPr>
            <a:noAutofit/>
          </a:bodyPr>
          <a:lstStyle/>
          <a:p>
            <a:pPr marL="64008" lvl="0" indent="0">
              <a:buNone/>
            </a:pPr>
            <a:r>
              <a:rPr lang="en-CA" sz="2800" dirty="0">
                <a:latin typeface="Calibri" panose="020F0502020204030204" pitchFamily="34" charset="0"/>
                <a:ea typeface="MS Mincho"/>
                <a:cs typeface="Calibri" panose="020F0502020204030204" pitchFamily="34" charset="0"/>
              </a:rPr>
              <a:t>Decide if you are going to offer a location for recordings for students and/or teachers who may not have a suitable space or instrument.</a:t>
            </a:r>
          </a:p>
          <a:p>
            <a:r>
              <a:rPr lang="en-CA" sz="2800" dirty="0">
                <a:effectLst/>
                <a:latin typeface="Calibri" panose="020F0502020204030204" pitchFamily="34" charset="0"/>
                <a:ea typeface="MS Mincho"/>
                <a:cs typeface="Calibri" panose="020F0502020204030204" pitchFamily="34" charset="0"/>
              </a:rPr>
              <a:t>Location options include a church, community, or university venue with a quality acoustic piano</a:t>
            </a:r>
          </a:p>
          <a:p>
            <a:r>
              <a:rPr lang="en-CA" sz="2800" dirty="0">
                <a:latin typeface="Calibri" panose="020F0502020204030204" pitchFamily="34" charset="0"/>
                <a:cs typeface="Calibri" panose="020F0502020204030204" pitchFamily="34" charset="0"/>
              </a:rPr>
              <a:t>Make arrangements with </a:t>
            </a:r>
          </a:p>
          <a:p>
            <a:pPr lvl="1"/>
            <a:r>
              <a:rPr lang="en-CA" sz="2600" dirty="0">
                <a:latin typeface="Calibri" panose="020F0502020204030204" pitchFamily="34" charset="0"/>
                <a:cs typeface="Calibri" panose="020F0502020204030204" pitchFamily="34" charset="0"/>
              </a:rPr>
              <a:t>The venue for required number of days</a:t>
            </a:r>
          </a:p>
          <a:p>
            <a:pPr lvl="1"/>
            <a:r>
              <a:rPr lang="en-CA" sz="2600" dirty="0">
                <a:latin typeface="Calibri" panose="020F0502020204030204" pitchFamily="34" charset="0"/>
                <a:cs typeface="Calibri" panose="020F0502020204030204" pitchFamily="34" charset="0"/>
              </a:rPr>
              <a:t>Piano tuner</a:t>
            </a:r>
          </a:p>
          <a:p>
            <a:pPr lvl="1"/>
            <a:r>
              <a:rPr lang="en-CA" sz="2600" dirty="0">
                <a:latin typeface="Calibri" panose="020F0502020204030204" pitchFamily="34" charset="0"/>
                <a:cs typeface="Calibri" panose="020F0502020204030204" pitchFamily="34" charset="0"/>
              </a:rPr>
              <a:t>Videography equipment and operator</a:t>
            </a:r>
          </a:p>
          <a:p>
            <a:r>
              <a:rPr lang="en-CA" sz="2800" dirty="0">
                <a:effectLst/>
                <a:latin typeface="Calibri" panose="020F0502020204030204" pitchFamily="34" charset="0"/>
                <a:ea typeface="MS Mincho"/>
                <a:cs typeface="Calibri" panose="020F0502020204030204" pitchFamily="34" charset="0"/>
              </a:rPr>
              <a:t>Prepare COVID operational plan and have it approved by the venue</a:t>
            </a:r>
          </a:p>
        </p:txBody>
      </p:sp>
    </p:spTree>
    <p:extLst>
      <p:ext uri="{BB962C8B-B14F-4D97-AF65-F5344CB8AC3E}">
        <p14:creationId xmlns:p14="http://schemas.microsoft.com/office/powerpoint/2010/main" val="120033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440668"/>
            <a:ext cx="8075240" cy="5976664"/>
          </a:xfrm>
        </p:spPr>
        <p:txBody>
          <a:bodyPr>
            <a:normAutofit/>
          </a:bodyPr>
          <a:lstStyle/>
          <a:p>
            <a:pPr marL="64008" lvl="0" indent="0">
              <a:buNone/>
            </a:pPr>
            <a:r>
              <a:rPr lang="en-CA" sz="3000" dirty="0">
                <a:latin typeface="Calibri" panose="020F0502020204030204" pitchFamily="34" charset="0"/>
                <a:cs typeface="Calibri" panose="020F0502020204030204" pitchFamily="34" charset="0"/>
              </a:rPr>
              <a:t>Decide on the registration process you are going to use and set-up well in advance.</a:t>
            </a:r>
          </a:p>
          <a:p>
            <a:pPr marL="64008" lvl="0" indent="0">
              <a:buNone/>
            </a:pPr>
            <a:endParaRPr lang="en-CA" sz="3000" dirty="0">
              <a:latin typeface="Calibri" panose="020F0502020204030204" pitchFamily="34" charset="0"/>
              <a:cs typeface="Calibri" panose="020F0502020204030204" pitchFamily="34" charset="0"/>
            </a:endParaRPr>
          </a:p>
          <a:p>
            <a:pPr marL="64008" lvl="0" indent="0">
              <a:buNone/>
            </a:pPr>
            <a:r>
              <a:rPr lang="en-CA" sz="3000" dirty="0">
                <a:latin typeface="Calibri" panose="020F0502020204030204" pitchFamily="34" charset="0"/>
                <a:cs typeface="Calibri" panose="020F0502020204030204" pitchFamily="34" charset="0"/>
              </a:rPr>
              <a:t>Decide on the virtual storage format you want to use for receiving and storing the video links and digital score files. </a:t>
            </a:r>
          </a:p>
          <a:p>
            <a:pPr lvl="1">
              <a:buFont typeface="Wingdings" panose="05000000000000000000" pitchFamily="2" charset="2"/>
              <a:buChar char="Ø"/>
            </a:pPr>
            <a:r>
              <a:rPr lang="en-CA" sz="3000" dirty="0">
                <a:latin typeface="Calibri" panose="020F0502020204030204" pitchFamily="34" charset="0"/>
                <a:cs typeface="Calibri" panose="020F0502020204030204" pitchFamily="34" charset="0"/>
              </a:rPr>
              <a:t>Options are outlined in previous slides</a:t>
            </a:r>
          </a:p>
          <a:p>
            <a:pPr marL="537210" lvl="1" indent="0">
              <a:buNone/>
            </a:pPr>
            <a:endParaRPr lang="en-CA" sz="3000" dirty="0">
              <a:latin typeface="Calibri" panose="020F0502020204030204" pitchFamily="34" charset="0"/>
              <a:cs typeface="Calibri" panose="020F0502020204030204" pitchFamily="34" charset="0"/>
            </a:endParaRPr>
          </a:p>
          <a:p>
            <a:pPr marL="537210" lvl="1" indent="0">
              <a:buNone/>
            </a:pPr>
            <a:r>
              <a:rPr lang="en-CA" u="sng" dirty="0">
                <a:latin typeface="Calibri" panose="020F0502020204030204" pitchFamily="34" charset="0"/>
                <a:cs typeface="Calibri" panose="020F0502020204030204" pitchFamily="34" charset="0"/>
              </a:rPr>
              <a:t>Suggestion</a:t>
            </a:r>
            <a:r>
              <a:rPr lang="en-CA" dirty="0">
                <a:latin typeface="Calibri" panose="020F0502020204030204" pitchFamily="34" charset="0"/>
                <a:cs typeface="Calibri" panose="020F0502020204030204" pitchFamily="34" charset="0"/>
              </a:rPr>
              <a:t>: Get comfortable with new software or digital platforms before the rush of registration and submission deadlines.</a:t>
            </a:r>
          </a:p>
        </p:txBody>
      </p:sp>
    </p:spTree>
    <p:extLst>
      <p:ext uri="{BB962C8B-B14F-4D97-AF65-F5344CB8AC3E}">
        <p14:creationId xmlns:p14="http://schemas.microsoft.com/office/powerpoint/2010/main" val="3137988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395536" y="332656"/>
            <a:ext cx="7239000" cy="1362075"/>
          </a:xfrm>
        </p:spPr>
        <p:txBody>
          <a:bodyPr>
            <a:norm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Registration Details</a:t>
            </a:r>
          </a:p>
        </p:txBody>
      </p:sp>
      <p:pic>
        <p:nvPicPr>
          <p:cNvPr id="2" name="Picture 1">
            <a:extLst>
              <a:ext uri="{FF2B5EF4-FFF2-40B4-BE49-F238E27FC236}">
                <a16:creationId xmlns:a16="http://schemas.microsoft.com/office/drawing/2014/main" id="{7A490453-C06F-4C32-A182-367CD4F6FE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2874357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611560" y="548680"/>
            <a:ext cx="8075240" cy="5760640"/>
          </a:xfrm>
        </p:spPr>
        <p:txBody>
          <a:bodyPr>
            <a:normAutofit/>
          </a:bodyPr>
          <a:lstStyle/>
          <a:p>
            <a:pPr marL="64008" lvl="0" indent="0">
              <a:buNone/>
            </a:pPr>
            <a:r>
              <a:rPr lang="en-CA" sz="3000" dirty="0">
                <a:latin typeface="Calibri" panose="020F0502020204030204" pitchFamily="34" charset="0"/>
                <a:cs typeface="Calibri" panose="020F0502020204030204" pitchFamily="34" charset="0"/>
              </a:rPr>
              <a:t>Follow your usual process for creating registration forms and receiving entries.</a:t>
            </a:r>
          </a:p>
          <a:p>
            <a:r>
              <a:rPr lang="en-CA" sz="3000" dirty="0">
                <a:latin typeface="Calibri" panose="020F0502020204030204" pitchFamily="34" charset="0"/>
                <a:cs typeface="Calibri" panose="020F0502020204030204" pitchFamily="34" charset="0"/>
              </a:rPr>
              <a:t>Paper entry forms</a:t>
            </a:r>
          </a:p>
          <a:p>
            <a:r>
              <a:rPr lang="en-CA" sz="3000" dirty="0">
                <a:latin typeface="Calibri" panose="020F0502020204030204" pitchFamily="34" charset="0"/>
                <a:cs typeface="Calibri" panose="020F0502020204030204" pitchFamily="34" charset="0"/>
              </a:rPr>
              <a:t>Website based entry forms</a:t>
            </a:r>
          </a:p>
          <a:p>
            <a:r>
              <a:rPr lang="en-CA" sz="3000" dirty="0">
                <a:latin typeface="Calibri" panose="020F0502020204030204" pitchFamily="34" charset="0"/>
                <a:cs typeface="Calibri" panose="020F0502020204030204" pitchFamily="34" charset="0"/>
              </a:rPr>
              <a:t>Festival software platform such as </a:t>
            </a:r>
            <a:r>
              <a:rPr lang="en-CA" sz="3000" i="1" dirty="0" err="1">
                <a:latin typeface="Calibri" panose="020F0502020204030204" pitchFamily="34" charset="0"/>
                <a:cs typeface="Calibri" panose="020F0502020204030204" pitchFamily="34" charset="0"/>
              </a:rPr>
              <a:t>Solarislive</a:t>
            </a:r>
            <a:r>
              <a:rPr lang="en-CA" sz="3000" i="1" dirty="0">
                <a:latin typeface="Calibri" panose="020F0502020204030204" pitchFamily="34" charset="0"/>
                <a:cs typeface="Calibri" panose="020F0502020204030204" pitchFamily="34" charset="0"/>
              </a:rPr>
              <a:t>, Music Festival Suite, </a:t>
            </a:r>
            <a:r>
              <a:rPr lang="en-CA" sz="3000" dirty="0">
                <a:latin typeface="Calibri" panose="020F0502020204030204" pitchFamily="34" charset="0"/>
                <a:cs typeface="Calibri" panose="020F0502020204030204" pitchFamily="34" charset="0"/>
              </a:rPr>
              <a:t>etc.</a:t>
            </a:r>
          </a:p>
          <a:p>
            <a:pPr marL="537210" lvl="1" indent="0">
              <a:buNone/>
            </a:pPr>
            <a:endParaRPr lang="en-CA" dirty="0">
              <a:latin typeface="Calibri" panose="020F0502020204030204" pitchFamily="34" charset="0"/>
              <a:cs typeface="Calibri" panose="020F0502020204030204" pitchFamily="34" charset="0"/>
            </a:endParaRPr>
          </a:p>
          <a:p>
            <a:pPr marL="162306" indent="0">
              <a:buNone/>
            </a:pPr>
            <a:r>
              <a:rPr lang="en-CA" u="sng" dirty="0">
                <a:latin typeface="Calibri" panose="020F0502020204030204" pitchFamily="34" charset="0"/>
                <a:cs typeface="Calibri" panose="020F0502020204030204" pitchFamily="34" charset="0"/>
              </a:rPr>
              <a:t>Suggestion</a:t>
            </a:r>
            <a:r>
              <a:rPr lang="en-CA" dirty="0">
                <a:latin typeface="Calibri" panose="020F0502020204030204" pitchFamily="34" charset="0"/>
                <a:cs typeface="Calibri" panose="020F0502020204030204" pitchFamily="34" charset="0"/>
              </a:rPr>
              <a:t>: Include a competitor and accompanist waiver that covers sharing the videos with adjudicators, and on social media, in the registration process so you don’t have to do it later.</a:t>
            </a:r>
          </a:p>
          <a:p>
            <a:pPr marL="537210" lvl="1" indent="0">
              <a:buNone/>
            </a:pPr>
            <a:r>
              <a:rPr lang="en-CA" dirty="0">
                <a:solidFill>
                  <a:schemeClr val="tx2">
                    <a:lumMod val="75000"/>
                  </a:schemeClr>
                </a:solidFill>
                <a:latin typeface="Calibri" panose="020F0502020204030204" pitchFamily="34" charset="0"/>
                <a:cs typeface="Calibri" panose="020F0502020204030204" pitchFamily="34" charset="0"/>
              </a:rPr>
              <a:t>	</a:t>
            </a:r>
            <a:r>
              <a:rPr lang="en-CA" sz="2000" i="1" dirty="0">
                <a:solidFill>
                  <a:schemeClr val="tx1">
                    <a:lumMod val="85000"/>
                  </a:schemeClr>
                </a:solidFill>
                <a:latin typeface="Calibri" panose="020F0502020204030204" pitchFamily="34" charset="0"/>
                <a:cs typeface="Calibri" panose="020F0502020204030204" pitchFamily="34" charset="0"/>
              </a:rPr>
              <a:t>Note: Template is available on the FCMF website</a:t>
            </a:r>
          </a:p>
          <a:p>
            <a:pPr marL="537210" lvl="1" indent="0">
              <a:buNone/>
            </a:pPr>
            <a:endParaRPr lang="en-CA" dirty="0">
              <a:latin typeface="Calibri" panose="020F0502020204030204" pitchFamily="34" charset="0"/>
              <a:cs typeface="Calibri" panose="020F0502020204030204" pitchFamily="34" charset="0"/>
            </a:endParaRPr>
          </a:p>
          <a:p>
            <a:pPr marL="64008" lvl="0" indent="0">
              <a:buNone/>
            </a:pPr>
            <a:endParaRPr lang="en-CA" sz="3100" dirty="0">
              <a:latin typeface="Calibri" panose="020F0502020204030204" pitchFamily="34" charset="0"/>
              <a:cs typeface="Calibri" panose="020F0502020204030204" pitchFamily="34" charset="0"/>
            </a:endParaRPr>
          </a:p>
          <a:p>
            <a:pPr marL="64008" lvl="0" indent="0">
              <a:buNone/>
            </a:pPr>
            <a:endParaRPr lang="en-CA" sz="31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357695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539552" y="404664"/>
            <a:ext cx="7239000" cy="1362075"/>
          </a:xfrm>
        </p:spPr>
        <p:txBody>
          <a:bodyPr>
            <a:norm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Overview</a:t>
            </a:r>
          </a:p>
        </p:txBody>
      </p:sp>
      <p:pic>
        <p:nvPicPr>
          <p:cNvPr id="2" name="Picture 1">
            <a:extLst>
              <a:ext uri="{FF2B5EF4-FFF2-40B4-BE49-F238E27FC236}">
                <a16:creationId xmlns:a16="http://schemas.microsoft.com/office/drawing/2014/main" id="{0B2166AD-AC3E-4E83-AB8A-6632C2047A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4725144"/>
            <a:ext cx="1485226" cy="1485226"/>
          </a:xfrm>
          <a:prstGeom prst="rect">
            <a:avLst/>
          </a:prstGeom>
        </p:spPr>
      </p:pic>
    </p:spTree>
    <p:extLst>
      <p:ext uri="{BB962C8B-B14F-4D97-AF65-F5344CB8AC3E}">
        <p14:creationId xmlns:p14="http://schemas.microsoft.com/office/powerpoint/2010/main" val="108543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692696"/>
            <a:ext cx="8075240" cy="5472608"/>
          </a:xfrm>
        </p:spPr>
        <p:txBody>
          <a:bodyPr>
            <a:normAutofit lnSpcReduction="10000"/>
          </a:bodyPr>
          <a:lstStyle/>
          <a:p>
            <a:pPr marL="64008" indent="0">
              <a:buNone/>
            </a:pPr>
            <a:r>
              <a:rPr lang="en-CA" sz="2800" dirty="0">
                <a:latin typeface="Calibri" panose="020F0502020204030204" pitchFamily="34" charset="0"/>
                <a:cs typeface="Calibri" panose="020F0502020204030204" pitchFamily="34" charset="0"/>
              </a:rPr>
              <a:t>Set a deadline for submission of video links and scores </a:t>
            </a:r>
          </a:p>
          <a:p>
            <a:pPr marL="64008" indent="0">
              <a:buNone/>
            </a:pPr>
            <a:r>
              <a:rPr lang="en-CA" sz="2800" dirty="0">
                <a:latin typeface="Calibri" panose="020F0502020204030204" pitchFamily="34" charset="0"/>
                <a:cs typeface="Calibri" panose="020F0502020204030204" pitchFamily="34" charset="0"/>
              </a:rPr>
              <a:t>at least a week prior to your festival start date.</a:t>
            </a:r>
          </a:p>
          <a:p>
            <a:r>
              <a:rPr lang="en-CA" sz="2800" dirty="0">
                <a:latin typeface="Calibri" panose="020F0502020204030204" pitchFamily="34" charset="0"/>
                <a:cs typeface="Calibri" panose="020F0502020204030204" pitchFamily="34" charset="0"/>
              </a:rPr>
              <a:t>The date should be at least a week prior to your festival start date. </a:t>
            </a:r>
          </a:p>
          <a:p>
            <a:pPr marL="64008" indent="0">
              <a:buNone/>
            </a:pP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Remember to include this date in your confirmation letter to students and teachers.</a:t>
            </a:r>
          </a:p>
          <a:p>
            <a:pPr marL="64008" lvl="0" indent="0">
              <a:buNone/>
            </a:pPr>
            <a:endParaRPr lang="en-CA" sz="19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Links of the videos and scores can be received by:</a:t>
            </a:r>
          </a:p>
          <a:p>
            <a:pPr lvl="1"/>
            <a:r>
              <a:rPr lang="en-US" sz="2800" dirty="0">
                <a:latin typeface="Calibri" panose="020F0502020204030204" pitchFamily="34" charset="0"/>
                <a:cs typeface="Calibri" panose="020F0502020204030204" pitchFamily="34" charset="0"/>
              </a:rPr>
              <a:t>email;</a:t>
            </a:r>
          </a:p>
          <a:p>
            <a:pPr lvl="1"/>
            <a:r>
              <a:rPr lang="en-US" sz="2800" dirty="0">
                <a:latin typeface="Calibri" panose="020F0502020204030204" pitchFamily="34" charset="0"/>
                <a:cs typeface="Calibri" panose="020F0502020204030204" pitchFamily="34" charset="0"/>
              </a:rPr>
              <a:t>through an on-line registration system; or</a:t>
            </a:r>
            <a:endParaRPr lang="en-US" sz="2800" dirty="0">
              <a:latin typeface="Calibri" panose="020F0502020204030204" pitchFamily="34" charset="0"/>
              <a:ea typeface="MS Mincho"/>
              <a:cs typeface="Calibri" panose="020F0502020204030204" pitchFamily="34" charset="0"/>
            </a:endParaRPr>
          </a:p>
          <a:p>
            <a:pPr lvl="1"/>
            <a:r>
              <a:rPr lang="en-US" sz="2800" dirty="0">
                <a:latin typeface="Calibri" panose="020F0502020204030204" pitchFamily="34" charset="0"/>
                <a:cs typeface="Calibri" panose="020F0502020204030204" pitchFamily="34" charset="0"/>
              </a:rPr>
              <a:t>through </a:t>
            </a:r>
            <a:r>
              <a:rPr lang="en-US" sz="2800" i="1" dirty="0" err="1">
                <a:latin typeface="Calibri" panose="020F0502020204030204" pitchFamily="34" charset="0"/>
                <a:cs typeface="Calibri" panose="020F0502020204030204" pitchFamily="34" charset="0"/>
              </a:rPr>
              <a:t>WeVu</a:t>
            </a:r>
            <a:r>
              <a:rPr lang="en-US" sz="2800" i="1"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or </a:t>
            </a:r>
            <a:r>
              <a:rPr lang="en-US" sz="2800" i="1" dirty="0">
                <a:latin typeface="Calibri" panose="020F0502020204030204" pitchFamily="34" charset="0"/>
                <a:cs typeface="Calibri" panose="020F0502020204030204" pitchFamily="34" charset="0"/>
              </a:rPr>
              <a:t>Music Festival Suite</a:t>
            </a:r>
            <a:endParaRPr lang="en-CA" sz="2800" dirty="0"/>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405140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1088740"/>
            <a:ext cx="8075240" cy="4680520"/>
          </a:xfrm>
        </p:spPr>
        <p:txBody>
          <a:bodyPr>
            <a:normAutofit/>
          </a:bodyPr>
          <a:lstStyle/>
          <a:p>
            <a:pPr marL="64008" lvl="0" indent="0">
              <a:buNone/>
            </a:pPr>
            <a:r>
              <a:rPr lang="en-CA" sz="2800" dirty="0">
                <a:latin typeface="Calibri" panose="020F0502020204030204" pitchFamily="34" charset="0"/>
                <a:cs typeface="Calibri" panose="020F0502020204030204" pitchFamily="34" charset="0"/>
              </a:rPr>
              <a:t>If receiving files by email, set up a dedicated email for receiving submissions as this will make it easier to track entries.</a:t>
            </a:r>
          </a:p>
          <a:p>
            <a:pPr marL="64008" lvl="0" indent="0">
              <a:buNone/>
            </a:pP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Decide if you want to request competitors to send their video links and scores in separate emails for each class entered, or for all classes in one email.</a:t>
            </a:r>
          </a:p>
          <a:p>
            <a:pPr marL="64008" lvl="0" indent="0">
              <a:buNone/>
            </a:pPr>
            <a:endParaRPr lang="en-CA" sz="31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US" sz="3800" dirty="0">
              <a:effectLst/>
              <a:latin typeface="Calibri" panose="020F0502020204030204" pitchFamily="34" charset="0"/>
              <a:ea typeface="MS Mincho"/>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246443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836712"/>
            <a:ext cx="8075240" cy="5472608"/>
          </a:xfrm>
        </p:spPr>
        <p:txBody>
          <a:bodyPr>
            <a:normAutofit/>
          </a:bodyPr>
          <a:lstStyle/>
          <a:p>
            <a:pPr marL="64008" indent="0">
              <a:buNone/>
            </a:pPr>
            <a:r>
              <a:rPr lang="en-CA" sz="2800" dirty="0">
                <a:latin typeface="Calibri" panose="020F0502020204030204" pitchFamily="34" charset="0"/>
                <a:cs typeface="Calibri" panose="020F0502020204030204" pitchFamily="34" charset="0"/>
              </a:rPr>
              <a:t>Prepare a document to send to teachers and students upon registration outlining: </a:t>
            </a:r>
          </a:p>
          <a:p>
            <a:r>
              <a:rPr lang="en-CA" dirty="0">
                <a:latin typeface="Calibri" panose="020F0502020204030204" pitchFamily="34" charset="0"/>
                <a:cs typeface="Calibri" panose="020F0502020204030204" pitchFamily="34" charset="0"/>
              </a:rPr>
              <a:t>Video and score submission deadline [from above]</a:t>
            </a:r>
          </a:p>
          <a:p>
            <a:r>
              <a:rPr lang="en-CA" dirty="0">
                <a:latin typeface="Calibri" panose="020F0502020204030204" pitchFamily="34" charset="0"/>
                <a:cs typeface="Calibri" panose="020F0502020204030204" pitchFamily="34" charset="0"/>
              </a:rPr>
              <a:t>Video recording rules</a:t>
            </a:r>
          </a:p>
          <a:p>
            <a:r>
              <a:rPr lang="en-CA" dirty="0">
                <a:latin typeface="Calibri" panose="020F0502020204030204" pitchFamily="34" charset="0"/>
                <a:cs typeface="Calibri" panose="020F0502020204030204" pitchFamily="34" charset="0"/>
              </a:rPr>
              <a:t>Score submission rules</a:t>
            </a:r>
          </a:p>
          <a:p>
            <a:r>
              <a:rPr lang="en-CA" dirty="0">
                <a:latin typeface="Calibri" panose="020F0502020204030204" pitchFamily="34" charset="0"/>
                <a:cs typeface="Calibri" panose="020F0502020204030204" pitchFamily="34" charset="0"/>
              </a:rPr>
              <a:t>Naming convention for files</a:t>
            </a:r>
          </a:p>
          <a:p>
            <a:r>
              <a:rPr lang="en-CA" dirty="0">
                <a:latin typeface="Calibri" panose="020F0502020204030204" pitchFamily="34" charset="0"/>
                <a:cs typeface="Calibri" panose="020F0502020204030204" pitchFamily="34" charset="0"/>
              </a:rPr>
              <a:t>Submission process for video links and scores</a:t>
            </a:r>
          </a:p>
          <a:p>
            <a:r>
              <a:rPr lang="en-CA" dirty="0">
                <a:latin typeface="Calibri" panose="020F0502020204030204" pitchFamily="34" charset="0"/>
                <a:cs typeface="Calibri" panose="020F0502020204030204" pitchFamily="34" charset="0"/>
              </a:rPr>
              <a:t>Contact information for the person available to provide technical support.</a:t>
            </a:r>
          </a:p>
          <a:p>
            <a:pPr marL="537210" lvl="1" indent="0">
              <a:buNone/>
            </a:pPr>
            <a:endParaRPr lang="en-CA" i="1" dirty="0">
              <a:latin typeface="Calibri" panose="020F0502020204030204" pitchFamily="34" charset="0"/>
              <a:cs typeface="Calibri" panose="020F0502020204030204" pitchFamily="34" charset="0"/>
            </a:endParaRPr>
          </a:p>
          <a:p>
            <a:pPr marL="537210" lvl="1" indent="0">
              <a:buNone/>
            </a:pPr>
            <a:r>
              <a:rPr lang="en-CA" i="1" dirty="0">
                <a:solidFill>
                  <a:schemeClr val="tx1">
                    <a:lumMod val="85000"/>
                  </a:schemeClr>
                </a:solidFill>
                <a:latin typeface="Calibri" panose="020F0502020204030204" pitchFamily="34" charset="0"/>
                <a:cs typeface="Calibri" panose="020F0502020204030204" pitchFamily="34" charset="0"/>
              </a:rPr>
              <a:t>Note: Template is available on the FCMF website</a:t>
            </a:r>
          </a:p>
          <a:p>
            <a:pPr marL="537210" lvl="1" indent="0">
              <a:buNone/>
            </a:pPr>
            <a:endParaRPr lang="en-CA" dirty="0">
              <a:latin typeface="Calibri" panose="020F0502020204030204" pitchFamily="34" charset="0"/>
              <a:cs typeface="Calibri" panose="020F0502020204030204" pitchFamily="34" charset="0"/>
            </a:endParaRPr>
          </a:p>
          <a:p>
            <a:pPr lvl="1"/>
            <a:endParaRPr lang="en-CA" dirty="0">
              <a:latin typeface="Calibri" panose="020F0502020204030204" pitchFamily="34" charset="0"/>
              <a:cs typeface="Calibri" panose="020F0502020204030204" pitchFamily="34" charset="0"/>
            </a:endParaRPr>
          </a:p>
          <a:p>
            <a:pPr marL="64008" lvl="0" indent="0">
              <a:buNone/>
            </a:pPr>
            <a:endParaRPr lang="en-CA" sz="31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US" sz="3800" dirty="0">
              <a:effectLst/>
              <a:latin typeface="Calibri" panose="020F0502020204030204" pitchFamily="34" charset="0"/>
              <a:ea typeface="MS Mincho"/>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89016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548680"/>
            <a:ext cx="8075240" cy="6048672"/>
          </a:xfrm>
        </p:spPr>
        <p:txBody>
          <a:bodyPr>
            <a:normAutofit fontScale="92500" lnSpcReduction="10000"/>
          </a:bodyPr>
          <a:lstStyle/>
          <a:p>
            <a:pPr marL="64008" lvl="0" indent="0">
              <a:buNone/>
            </a:pPr>
            <a:r>
              <a:rPr lang="en-CA" sz="2800" i="1" dirty="0">
                <a:latin typeface="Calibri" panose="020F0502020204030204" pitchFamily="34" charset="0"/>
                <a:cs typeface="Calibri" panose="020F0502020204030204" pitchFamily="34" charset="0"/>
              </a:rPr>
              <a:t>After your registration is closed ….</a:t>
            </a:r>
          </a:p>
          <a:p>
            <a:pPr marL="64008" lvl="0" indent="0">
              <a:buNone/>
            </a:pPr>
            <a:endParaRPr lang="en-CA" sz="2800" i="1" dirty="0">
              <a:latin typeface="Calibri" panose="020F0502020204030204" pitchFamily="34" charset="0"/>
              <a:cs typeface="Calibri" panose="020F0502020204030204" pitchFamily="34" charset="0"/>
            </a:endParaRPr>
          </a:p>
          <a:p>
            <a:pPr marL="64008" lvl="0" indent="0">
              <a:buNone/>
            </a:pPr>
            <a:r>
              <a:rPr lang="en-CA" sz="2800" dirty="0">
                <a:latin typeface="Calibri" panose="020F0502020204030204" pitchFamily="34" charset="0"/>
                <a:cs typeface="Calibri" panose="020F0502020204030204" pitchFamily="34" charset="0"/>
              </a:rPr>
              <a:t>Email video and score submission guideline document to all participants and teachers.</a:t>
            </a:r>
          </a:p>
          <a:p>
            <a:pPr lvl="0"/>
            <a:endParaRPr lang="en-CA" sz="2800" dirty="0">
              <a:latin typeface="Calibri" panose="020F0502020204030204" pitchFamily="34" charset="0"/>
              <a:cs typeface="Calibri" panose="020F0502020204030204" pitchFamily="34" charset="0"/>
            </a:endParaRPr>
          </a:p>
          <a:p>
            <a:pPr marL="64008" lvl="0" indent="0">
              <a:buNone/>
            </a:pPr>
            <a:r>
              <a:rPr lang="en-CA" sz="2800" dirty="0">
                <a:latin typeface="Calibri" panose="020F0502020204030204" pitchFamily="34" charset="0"/>
                <a:cs typeface="Calibri" panose="020F0502020204030204" pitchFamily="34" charset="0"/>
              </a:rPr>
              <a:t>Follow your usual process for: </a:t>
            </a:r>
          </a:p>
          <a:p>
            <a:pPr lvl="0">
              <a:buFont typeface="Wingdings" panose="05000000000000000000" pitchFamily="2" charset="2"/>
              <a:buChar char="Ø"/>
            </a:pPr>
            <a:r>
              <a:rPr lang="en-CA" dirty="0">
                <a:latin typeface="Calibri" panose="020F0502020204030204" pitchFamily="34" charset="0"/>
                <a:cs typeface="Calibri" panose="020F0502020204030204" pitchFamily="34" charset="0"/>
              </a:rPr>
              <a:t>checking entries </a:t>
            </a:r>
          </a:p>
          <a:p>
            <a:pPr>
              <a:buFont typeface="Wingdings" panose="05000000000000000000" pitchFamily="2" charset="2"/>
              <a:buChar char="Ø"/>
            </a:pPr>
            <a:r>
              <a:rPr lang="en-CA" dirty="0">
                <a:latin typeface="Calibri" panose="020F0502020204030204" pitchFamily="34" charset="0"/>
                <a:cs typeface="Calibri" panose="020F0502020204030204" pitchFamily="34" charset="0"/>
              </a:rPr>
              <a:t> vetting repertoire</a:t>
            </a:r>
          </a:p>
          <a:p>
            <a:pPr>
              <a:buFont typeface="Wingdings" panose="05000000000000000000" pitchFamily="2" charset="2"/>
              <a:buChar char="Ø"/>
            </a:pPr>
            <a:r>
              <a:rPr lang="en-CA" dirty="0">
                <a:latin typeface="Calibri" panose="020F0502020204030204" pitchFamily="34" charset="0"/>
                <a:cs typeface="Calibri" panose="020F0502020204030204" pitchFamily="34" charset="0"/>
              </a:rPr>
              <a:t> adjudicator contracts</a:t>
            </a:r>
          </a:p>
          <a:p>
            <a:pPr marL="64008" indent="0">
              <a:buNone/>
            </a:pPr>
            <a:r>
              <a:rPr lang="en-CA" dirty="0">
                <a:latin typeface="Calibri" panose="020F0502020204030204" pitchFamily="34" charset="0"/>
                <a:cs typeface="Calibri" panose="020F0502020204030204" pitchFamily="34" charset="0"/>
              </a:rPr>
              <a:t>		</a:t>
            </a:r>
          </a:p>
          <a:p>
            <a:pPr marL="537210" lvl="1" indent="0">
              <a:buNone/>
            </a:pPr>
            <a:r>
              <a:rPr lang="en-CA" u="sng" dirty="0">
                <a:latin typeface="Calibri" panose="020F0502020204030204" pitchFamily="34" charset="0"/>
                <a:cs typeface="Calibri" panose="020F0502020204030204" pitchFamily="34" charset="0"/>
              </a:rPr>
              <a:t>Suggestion</a:t>
            </a:r>
            <a:r>
              <a:rPr lang="en-CA" dirty="0">
                <a:latin typeface="Calibri" panose="020F0502020204030204" pitchFamily="34" charset="0"/>
                <a:cs typeface="Calibri" panose="020F0502020204030204" pitchFamily="34" charset="0"/>
              </a:rPr>
              <a:t>:  Consider adjusting adjudicator contracts to pay them per entry, rather than by the day.   </a:t>
            </a:r>
          </a:p>
          <a:p>
            <a:pPr marL="64008" indent="0">
              <a:buNone/>
            </a:pPr>
            <a:endParaRPr lang="en-CA" sz="2000" i="1" dirty="0">
              <a:solidFill>
                <a:schemeClr val="tx1">
                  <a:lumMod val="85000"/>
                </a:schemeClr>
              </a:solidFill>
              <a:latin typeface="Calibri" panose="020F0502020204030204" pitchFamily="34" charset="0"/>
              <a:cs typeface="Calibri" panose="020F0502020204030204" pitchFamily="34" charset="0"/>
            </a:endParaRPr>
          </a:p>
          <a:p>
            <a:pPr marL="64008" indent="0">
              <a:buNone/>
            </a:pPr>
            <a:r>
              <a:rPr lang="en-CA" sz="2000" i="1" dirty="0">
                <a:solidFill>
                  <a:schemeClr val="tx1">
                    <a:lumMod val="85000"/>
                  </a:schemeClr>
                </a:solidFill>
                <a:latin typeface="Calibri" panose="020F0502020204030204" pitchFamily="34" charset="0"/>
                <a:cs typeface="Calibri" panose="020F0502020204030204" pitchFamily="34" charset="0"/>
              </a:rPr>
              <a:t>Note: Adjudicator contract template and information on determining a per entry pay scale is available on the FCMF website.</a:t>
            </a:r>
          </a:p>
          <a:p>
            <a:pPr marL="64008" lvl="0" indent="0">
              <a:buNone/>
            </a:pPr>
            <a:endParaRPr lang="en-CA"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0785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92950" y="1232756"/>
            <a:ext cx="8358100" cy="4392488"/>
          </a:xfrm>
        </p:spPr>
        <p:txBody>
          <a:bodyPr>
            <a:noAutofit/>
          </a:bodyPr>
          <a:lstStyle/>
          <a:p>
            <a:r>
              <a:rPr lang="en-CA" sz="2800" dirty="0">
                <a:latin typeface="Calibri" panose="020F0502020204030204" pitchFamily="34" charset="0"/>
                <a:cs typeface="Calibri" panose="020F0502020204030204" pitchFamily="34" charset="0"/>
              </a:rPr>
              <a:t>If offering a recording session[s], schedule times for at least a week in advance of your submission deadline.</a:t>
            </a:r>
          </a:p>
          <a:p>
            <a:pPr marL="64008" indent="0">
              <a:buNone/>
            </a:pP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Communicate recording schedule to participants, teachers, and accompanists.</a:t>
            </a:r>
          </a:p>
          <a:p>
            <a:pPr marL="64008" indent="0">
              <a:buNone/>
            </a:pP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Ensure files of recordings are labelled and uploaded as per guidelines.</a:t>
            </a:r>
          </a:p>
        </p:txBody>
      </p:sp>
    </p:spTree>
    <p:extLst>
      <p:ext uri="{BB962C8B-B14F-4D97-AF65-F5344CB8AC3E}">
        <p14:creationId xmlns:p14="http://schemas.microsoft.com/office/powerpoint/2010/main" val="365137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467544" y="620688"/>
            <a:ext cx="7239000" cy="2376264"/>
          </a:xfrm>
        </p:spPr>
        <p:txBody>
          <a:bodyPr>
            <a:no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Processing Video </a:t>
            </a:r>
            <a:b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and Score </a:t>
            </a:r>
            <a:b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Submissions</a:t>
            </a:r>
          </a:p>
        </p:txBody>
      </p:sp>
      <p:pic>
        <p:nvPicPr>
          <p:cNvPr id="2" name="Picture 1">
            <a:extLst>
              <a:ext uri="{FF2B5EF4-FFF2-40B4-BE49-F238E27FC236}">
                <a16:creationId xmlns:a16="http://schemas.microsoft.com/office/drawing/2014/main" id="{93872742-CA44-4D5A-A0B2-6C1DD10D7C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325895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404664"/>
            <a:ext cx="8358100" cy="5832648"/>
          </a:xfrm>
        </p:spPr>
        <p:txBody>
          <a:bodyPr>
            <a:noAutofit/>
          </a:bodyPr>
          <a:lstStyle/>
          <a:p>
            <a:pPr marL="64008" lvl="0" indent="0">
              <a:buNone/>
            </a:pPr>
            <a:r>
              <a:rPr lang="en-CA" sz="2400" dirty="0">
                <a:latin typeface="Calibri" panose="020F0502020204030204" pitchFamily="34" charset="0"/>
                <a:cs typeface="Calibri" panose="020F0502020204030204" pitchFamily="34" charset="0"/>
              </a:rPr>
              <a:t>If receiving video and score links by email, in your email folder set up folders for each Discipline you have entries in. </a:t>
            </a:r>
          </a:p>
          <a:p>
            <a:pPr marL="64008" lvl="0" indent="0">
              <a:buNone/>
            </a:pPr>
            <a:r>
              <a:rPr lang="en-CA" sz="2400" dirty="0">
                <a:latin typeface="Calibri" panose="020F0502020204030204" pitchFamily="34" charset="0"/>
                <a:cs typeface="Calibri" panose="020F0502020204030204" pitchFamily="34" charset="0"/>
              </a:rPr>
              <a:t>	Example:  Junior Piano, Senior Piano, Strings, Woodwinds.</a:t>
            </a:r>
          </a:p>
          <a:p>
            <a:pPr marL="64008" lvl="0" indent="0">
              <a:buNone/>
            </a:pPr>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cs typeface="Calibri" panose="020F0502020204030204" pitchFamily="34" charset="0"/>
              </a:rPr>
              <a:t>Depending on your festival management software, you may not need to complete this step.</a:t>
            </a:r>
          </a:p>
          <a:p>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cs typeface="Calibri" panose="020F0502020204030204" pitchFamily="34" charset="0"/>
              </a:rPr>
              <a:t>If your festival has a lot of entries, you may want to create a sub-folder for each grade and/or class that you have entries in.  </a:t>
            </a:r>
          </a:p>
          <a:p>
            <a:pPr marL="64008" indent="0">
              <a:buNone/>
            </a:pPr>
            <a:r>
              <a:rPr lang="en-CA" sz="2400" dirty="0">
                <a:latin typeface="Calibri" panose="020F0502020204030204" pitchFamily="34" charset="0"/>
                <a:cs typeface="Calibri" panose="020F0502020204030204" pitchFamily="34" charset="0"/>
              </a:rPr>
              <a:t>	Example: Class 101 – Grade 1 Piano - Jazz</a:t>
            </a:r>
          </a:p>
          <a:p>
            <a:pPr marL="64008" lvl="0" indent="0">
              <a:buNone/>
            </a:pPr>
            <a:endParaRPr lang="en-CA" sz="2400" dirty="0">
              <a:latin typeface="Calibri" panose="020F0502020204030204" pitchFamily="34" charset="0"/>
              <a:cs typeface="Calibri" panose="020F0502020204030204" pitchFamily="34" charset="0"/>
            </a:endParaRPr>
          </a:p>
          <a:p>
            <a:pPr lvl="0"/>
            <a:r>
              <a:rPr lang="en-CA" sz="2400" dirty="0">
                <a:latin typeface="Calibri" panose="020F0502020204030204" pitchFamily="34" charset="0"/>
                <a:cs typeface="Calibri" panose="020F0502020204030204" pitchFamily="34" charset="0"/>
              </a:rPr>
              <a:t>Alternatively, you may want to organize the submissions by adjudicator.</a:t>
            </a:r>
          </a:p>
        </p:txBody>
      </p:sp>
    </p:spTree>
    <p:extLst>
      <p:ext uri="{BB962C8B-B14F-4D97-AF65-F5344CB8AC3E}">
        <p14:creationId xmlns:p14="http://schemas.microsoft.com/office/powerpoint/2010/main" val="1533542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44724" y="836712"/>
            <a:ext cx="8075240" cy="5688632"/>
          </a:xfrm>
        </p:spPr>
        <p:txBody>
          <a:bodyPr>
            <a:normAutofit fontScale="40000" lnSpcReduction="20000"/>
          </a:bodyPr>
          <a:lstStyle/>
          <a:p>
            <a:pPr marL="64008" lvl="0" indent="0">
              <a:buNone/>
            </a:pPr>
            <a:r>
              <a:rPr lang="en-CA" sz="6700" dirty="0">
                <a:latin typeface="Calibri" panose="020F0502020204030204" pitchFamily="34" charset="0"/>
                <a:cs typeface="Calibri" panose="020F0502020204030204" pitchFamily="34" charset="0"/>
              </a:rPr>
              <a:t>In your virtual storage platform, set up the same set of folders, and sub-folders as you did for email.</a:t>
            </a:r>
          </a:p>
          <a:p>
            <a:pPr lvl="0"/>
            <a:endParaRPr lang="en-CA" sz="6700" dirty="0">
              <a:latin typeface="Calibri" panose="020F0502020204030204" pitchFamily="34" charset="0"/>
              <a:cs typeface="Calibri" panose="020F0502020204030204" pitchFamily="34" charset="0"/>
            </a:endParaRPr>
          </a:p>
          <a:p>
            <a:pPr lvl="0"/>
            <a:r>
              <a:rPr lang="en-CA" sz="6700" dirty="0">
                <a:latin typeface="Calibri" panose="020F0502020204030204" pitchFamily="34" charset="0"/>
                <a:cs typeface="Calibri" panose="020F0502020204030204" pitchFamily="34" charset="0"/>
              </a:rPr>
              <a:t>In each sub-folder, you should place: </a:t>
            </a:r>
          </a:p>
          <a:p>
            <a:pPr lvl="1"/>
            <a:r>
              <a:rPr lang="en-CA" sz="6500" dirty="0">
                <a:latin typeface="Calibri" panose="020F0502020204030204" pitchFamily="34" charset="0"/>
                <a:cs typeface="Calibri" panose="020F0502020204030204" pitchFamily="34" charset="0"/>
              </a:rPr>
              <a:t>the appropriate class list</a:t>
            </a:r>
          </a:p>
          <a:p>
            <a:pPr lvl="1"/>
            <a:r>
              <a:rPr lang="en-CA" sz="6500" dirty="0">
                <a:latin typeface="Calibri" panose="020F0502020204030204" pitchFamily="34" charset="0"/>
                <a:cs typeface="Calibri" panose="020F0502020204030204" pitchFamily="34" charset="0"/>
              </a:rPr>
              <a:t>the digital scores</a:t>
            </a:r>
          </a:p>
          <a:p>
            <a:pPr lvl="1"/>
            <a:r>
              <a:rPr lang="en-CA" sz="6500" dirty="0">
                <a:latin typeface="Calibri" panose="020F0502020204030204" pitchFamily="34" charset="0"/>
                <a:cs typeface="Calibri" panose="020F0502020204030204" pitchFamily="34" charset="0"/>
              </a:rPr>
              <a:t>adjudication sheet files</a:t>
            </a:r>
          </a:p>
          <a:p>
            <a:pPr lvl="1"/>
            <a:r>
              <a:rPr lang="en-CA" sz="6500" dirty="0">
                <a:latin typeface="Calibri" panose="020F0502020204030204" pitchFamily="34" charset="0"/>
                <a:cs typeface="Calibri" panose="020F0502020204030204" pitchFamily="34" charset="0"/>
              </a:rPr>
              <a:t>the corresponding spreadsheet with participants names and their video and digital score links</a:t>
            </a:r>
          </a:p>
          <a:p>
            <a:pPr lvl="0"/>
            <a:endParaRPr lang="en-CA" sz="6700" dirty="0">
              <a:latin typeface="Calibri" panose="020F0502020204030204" pitchFamily="34" charset="0"/>
              <a:cs typeface="Calibri" panose="020F0502020204030204" pitchFamily="34" charset="0"/>
            </a:endParaRPr>
          </a:p>
          <a:p>
            <a:pPr marL="64008" lvl="0" indent="0">
              <a:buNone/>
            </a:pPr>
            <a:r>
              <a:rPr lang="en-CA" sz="6700" dirty="0">
                <a:latin typeface="Calibri" panose="020F0502020204030204" pitchFamily="34" charset="0"/>
                <a:cs typeface="Calibri" panose="020F0502020204030204" pitchFamily="34" charset="0"/>
              </a:rPr>
              <a:t>Note: If you are using </a:t>
            </a:r>
            <a:r>
              <a:rPr lang="en-CA" sz="6700" i="1" dirty="0" err="1">
                <a:latin typeface="Calibri" panose="020F0502020204030204" pitchFamily="34" charset="0"/>
                <a:cs typeface="Calibri" panose="020F0502020204030204" pitchFamily="34" charset="0"/>
              </a:rPr>
              <a:t>WeVu</a:t>
            </a:r>
            <a:r>
              <a:rPr lang="en-CA" sz="6700" dirty="0">
                <a:latin typeface="Calibri" panose="020F0502020204030204" pitchFamily="34" charset="0"/>
                <a:cs typeface="Calibri" panose="020F0502020204030204" pitchFamily="34" charset="0"/>
              </a:rPr>
              <a:t> this step is done within the platform.    Visit </a:t>
            </a:r>
            <a:r>
              <a:rPr lang="en-CA" sz="6700" dirty="0">
                <a:solidFill>
                  <a:schemeClr val="bg2">
                    <a:lumMod val="50000"/>
                    <a:lumOff val="50000"/>
                  </a:schemeClr>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https://wevu.video/how-wevu-works/</a:t>
            </a:r>
            <a:r>
              <a:rPr lang="en-CA" sz="6700" dirty="0">
                <a:solidFill>
                  <a:schemeClr val="bg2">
                    <a:lumMod val="50000"/>
                    <a:lumOff val="50000"/>
                  </a:schemeClr>
                </a:solidFill>
                <a:latin typeface="Calibri" panose="020F0502020204030204" pitchFamily="34" charset="0"/>
                <a:cs typeface="Calibri" panose="020F0502020204030204" pitchFamily="34" charset="0"/>
              </a:rPr>
              <a:t> </a:t>
            </a:r>
            <a:r>
              <a:rPr lang="en-CA" sz="6700" dirty="0">
                <a:latin typeface="Calibri" panose="020F0502020204030204" pitchFamily="34" charset="0"/>
                <a:cs typeface="Calibri" panose="020F0502020204030204" pitchFamily="34" charset="0"/>
              </a:rPr>
              <a:t>to view a demonstration video.</a:t>
            </a:r>
            <a:endParaRPr lang="en-CA" dirty="0">
              <a:latin typeface="Calibri" panose="020F0502020204030204" pitchFamily="34" charset="0"/>
              <a:cs typeface="Calibri" panose="020F0502020204030204" pitchFamily="34" charset="0"/>
            </a:endParaRPr>
          </a:p>
          <a:p>
            <a:pPr marL="64008" lvl="0" indent="0">
              <a:buNone/>
            </a:pPr>
            <a:endParaRPr lang="en-CA"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976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404664"/>
            <a:ext cx="8075240" cy="5832648"/>
          </a:xfrm>
        </p:spPr>
        <p:txBody>
          <a:bodyPr>
            <a:normAutofit fontScale="92500" lnSpcReduction="10000"/>
          </a:bodyPr>
          <a:lstStyle/>
          <a:p>
            <a:pPr lvl="0"/>
            <a:r>
              <a:rPr lang="en-CA" sz="2800" dirty="0">
                <a:latin typeface="Calibri" panose="020F0502020204030204" pitchFamily="34" charset="0"/>
                <a:cs typeface="Calibri" panose="020F0502020204030204" pitchFamily="34" charset="0"/>
              </a:rPr>
              <a:t>Create a spreadsheet, in Excel or Google Drive, for each discipline, or adjudicator, that you have entries for.</a:t>
            </a:r>
          </a:p>
          <a:p>
            <a:pPr lvl="1"/>
            <a:endParaRPr lang="en-CA" sz="2600" dirty="0">
              <a:latin typeface="Calibri" panose="020F0502020204030204" pitchFamily="34" charset="0"/>
              <a:cs typeface="Calibri" panose="020F0502020204030204" pitchFamily="34" charset="0"/>
            </a:endParaRPr>
          </a:p>
          <a:p>
            <a:pPr lvl="1"/>
            <a:r>
              <a:rPr lang="en-CA" sz="2600" dirty="0">
                <a:latin typeface="Calibri" panose="020F0502020204030204" pitchFamily="34" charset="0"/>
                <a:cs typeface="Calibri" panose="020F0502020204030204" pitchFamily="34" charset="0"/>
              </a:rPr>
              <a:t>It may be helpful to create a separate ‘sheet’ for each class within one file for the discipline or adjudicator.</a:t>
            </a:r>
          </a:p>
          <a:p>
            <a:pPr lvl="1"/>
            <a:endParaRPr lang="en-CA" sz="2600" dirty="0">
              <a:latin typeface="Calibri" panose="020F0502020204030204" pitchFamily="34" charset="0"/>
              <a:cs typeface="Calibri" panose="020F0502020204030204" pitchFamily="34" charset="0"/>
            </a:endParaRPr>
          </a:p>
          <a:p>
            <a:pPr lvl="1"/>
            <a:r>
              <a:rPr lang="en-CA" sz="2600" dirty="0">
                <a:latin typeface="Calibri" panose="020F0502020204030204" pitchFamily="34" charset="0"/>
                <a:cs typeface="Calibri" panose="020F0502020204030204" pitchFamily="34" charset="0"/>
              </a:rPr>
              <a:t>When completed, each spreadsheet goes to the corresponding adjudicator.</a:t>
            </a:r>
          </a:p>
          <a:p>
            <a:pPr marL="64008" lvl="0" indent="0">
              <a:buNone/>
            </a:pPr>
            <a:endParaRPr lang="en-CA" sz="2800" dirty="0">
              <a:latin typeface="Calibri" panose="020F0502020204030204" pitchFamily="34" charset="0"/>
              <a:cs typeface="Calibri" panose="020F0502020204030204" pitchFamily="34" charset="0"/>
            </a:endParaRPr>
          </a:p>
          <a:p>
            <a:pPr marL="64008" lvl="0" indent="0" algn="ctr">
              <a:buNone/>
            </a:pPr>
            <a:r>
              <a:rPr lang="en-CA" sz="2800" b="1" dirty="0">
                <a:solidFill>
                  <a:srgbClr val="C00000"/>
                </a:solidFill>
                <a:latin typeface="Calibri" panose="020F0502020204030204" pitchFamily="34" charset="0"/>
                <a:cs typeface="Calibri" panose="020F0502020204030204" pitchFamily="34" charset="0"/>
              </a:rPr>
              <a:t>OR</a:t>
            </a:r>
          </a:p>
          <a:p>
            <a:pPr marL="64008" lvl="0" indent="0">
              <a:buNone/>
            </a:pPr>
            <a:endParaRPr lang="en-CA" sz="2800" b="1" dirty="0">
              <a:solidFill>
                <a:srgbClr val="C00000"/>
              </a:solidFill>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If you use an on-line registration system, you can export the entries to an excel spreadsheet to save you re-typing the information.</a:t>
            </a:r>
            <a:r>
              <a:rPr lang="en-CA" dirty="0">
                <a:latin typeface="Calibri" panose="020F0502020204030204" pitchFamily="34" charset="0"/>
                <a:cs typeface="Calibri" panose="020F0502020204030204" pitchFamily="34" charset="0"/>
              </a:rPr>
              <a:t>		</a:t>
            </a:r>
          </a:p>
          <a:p>
            <a:pPr marL="64008" lvl="0" indent="0">
              <a:buNone/>
            </a:pPr>
            <a:endParaRPr lang="en-CA"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4786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548680"/>
            <a:ext cx="8075240" cy="5832648"/>
          </a:xfrm>
        </p:spPr>
        <p:txBody>
          <a:bodyPr>
            <a:normAutofit fontScale="85000" lnSpcReduction="20000"/>
          </a:bodyPr>
          <a:lstStyle/>
          <a:p>
            <a:pPr lvl="0"/>
            <a:endParaRPr lang="en-CA" sz="2600" dirty="0">
              <a:latin typeface="Calibri" panose="020F0502020204030204" pitchFamily="34" charset="0"/>
              <a:cs typeface="Calibri" panose="020F0502020204030204" pitchFamily="34" charset="0"/>
            </a:endParaRPr>
          </a:p>
          <a:p>
            <a:pPr lvl="0"/>
            <a:r>
              <a:rPr lang="en-CA" sz="2800" dirty="0">
                <a:latin typeface="Calibri" panose="020F0502020204030204" pitchFamily="34" charset="0"/>
                <a:cs typeface="Calibri" panose="020F0502020204030204" pitchFamily="34" charset="0"/>
              </a:rPr>
              <a:t>A week before your submission deadline, send a reminder to participants and teachers of the approaching deadline.</a:t>
            </a:r>
          </a:p>
          <a:p>
            <a:pPr lvl="0"/>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As submissions are received, copy the links to the appropriate class spreadsheet, then file the email in proper folder you set up previously.</a:t>
            </a:r>
          </a:p>
          <a:p>
            <a:pPr lvl="1"/>
            <a:endParaRPr lang="en-CA" sz="2800" dirty="0">
              <a:latin typeface="Calibri" panose="020F0502020204030204" pitchFamily="34" charset="0"/>
              <a:cs typeface="Calibri" panose="020F0502020204030204" pitchFamily="34" charset="0"/>
            </a:endParaRPr>
          </a:p>
          <a:p>
            <a:pPr lvl="1"/>
            <a:r>
              <a:rPr lang="en-CA" sz="2800" dirty="0">
                <a:latin typeface="Calibri" panose="020F0502020204030204" pitchFamily="34" charset="0"/>
                <a:cs typeface="Calibri" panose="020F0502020204030204" pitchFamily="34" charset="0"/>
              </a:rPr>
              <a:t>Check your spam folder regularly for potential mis-directed emails.</a:t>
            </a:r>
          </a:p>
          <a:p>
            <a:pPr lvl="0"/>
            <a:endParaRPr lang="en-CA" sz="2800" dirty="0">
              <a:latin typeface="Calibri" panose="020F0502020204030204" pitchFamily="34" charset="0"/>
              <a:cs typeface="Calibri" panose="020F0502020204030204" pitchFamily="34" charset="0"/>
            </a:endParaRPr>
          </a:p>
          <a:p>
            <a:pPr lvl="0"/>
            <a:r>
              <a:rPr lang="en-CA" sz="2800" dirty="0">
                <a:latin typeface="Calibri" panose="020F0502020204030204" pitchFamily="34" charset="0"/>
                <a:cs typeface="Calibri" panose="020F0502020204030204" pitchFamily="34" charset="0"/>
              </a:rPr>
              <a:t>After the submission deadline, contact any registered competitors whose performance files are missing to make sure the submission was not lost in cyber space or your spam folder.</a:t>
            </a:r>
          </a:p>
          <a:p>
            <a:pPr marL="537210" lvl="1" indent="0">
              <a:buNone/>
            </a:pPr>
            <a:endParaRPr lang="en-CA" dirty="0">
              <a:latin typeface="Calibri" panose="020F0502020204030204" pitchFamily="34" charset="0"/>
              <a:cs typeface="Calibri" panose="020F0502020204030204" pitchFamily="34" charset="0"/>
            </a:endParaRPr>
          </a:p>
          <a:p>
            <a:pPr marL="537210" lvl="1" indent="0">
              <a:buNone/>
            </a:pPr>
            <a:r>
              <a:rPr lang="en-CA" dirty="0">
                <a:latin typeface="Calibri" panose="020F0502020204030204" pitchFamily="34" charset="0"/>
                <a:cs typeface="Calibri" panose="020F0502020204030204" pitchFamily="34" charset="0"/>
              </a:rPr>
              <a:t>		</a:t>
            </a:r>
          </a:p>
          <a:p>
            <a:pPr marL="64008" lvl="0" indent="0">
              <a:buNone/>
            </a:pPr>
            <a:endParaRPr lang="en-CA"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401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836712"/>
            <a:ext cx="8075240" cy="5339680"/>
          </a:xfrm>
        </p:spPr>
        <p:txBody>
          <a:bodyPr>
            <a:normAutofit lnSpcReduction="10000"/>
          </a:bodyPr>
          <a:lstStyle/>
          <a:p>
            <a:r>
              <a:rPr lang="en-US" dirty="0">
                <a:latin typeface="Calibri" panose="020F0502020204030204" pitchFamily="34" charset="0"/>
                <a:cs typeface="Calibri" panose="020F0502020204030204" pitchFamily="34" charset="0"/>
              </a:rPr>
              <a:t>Competitors video record their performance at home, at their teacher’s studio, or at another venue.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Competitors submit a link to the recording[s] to the festival administration for forwarding to the adjudicator.</a:t>
            </a:r>
          </a:p>
          <a:p>
            <a:pPr marL="64008"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Written comments from the adjudicator are sent to the competitors along with marks or placements, if applicable.</a:t>
            </a:r>
          </a:p>
          <a:p>
            <a:pPr marL="64008"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Students can still receive certificates and award monies, if applicable.</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6042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p:txBody>
          <a:bodyPr anchor="ctr">
            <a:no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Adjudicators</a:t>
            </a:r>
          </a:p>
        </p:txBody>
      </p:sp>
      <p:pic>
        <p:nvPicPr>
          <p:cNvPr id="2" name="Picture 1">
            <a:extLst>
              <a:ext uri="{FF2B5EF4-FFF2-40B4-BE49-F238E27FC236}">
                <a16:creationId xmlns:a16="http://schemas.microsoft.com/office/drawing/2014/main" id="{DFA919FD-7C00-41D0-B837-7E4ADC9BCB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2157884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764704"/>
            <a:ext cx="8075240" cy="5760640"/>
          </a:xfrm>
        </p:spPr>
        <p:txBody>
          <a:bodyPr>
            <a:normAutofit fontScale="92500" lnSpcReduction="20000"/>
          </a:bodyPr>
          <a:lstStyle/>
          <a:p>
            <a:pPr marL="64008" lvl="0" indent="0">
              <a:buNone/>
            </a:pPr>
            <a:r>
              <a:rPr lang="en-CA" sz="2800" dirty="0">
                <a:latin typeface="Calibri" panose="020F0502020204030204" pitchFamily="34" charset="0"/>
                <a:cs typeface="Calibri" panose="020F0502020204030204" pitchFamily="34" charset="0"/>
              </a:rPr>
              <a:t>Prepare adjudication forms by classes or adjudicators as per your usual process</a:t>
            </a:r>
            <a:endParaRPr lang="en-CA" sz="31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Leave the forms as Word files so adjudicators can type in their remarks and send back to you </a:t>
            </a:r>
          </a:p>
          <a:p>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Place in the appropriate class folder in your virtual storage platform [Dropbox, Google Drive]</a:t>
            </a:r>
          </a:p>
          <a:p>
            <a:pPr marL="537210" lvl="1" indent="0">
              <a:buNone/>
            </a:pPr>
            <a:endParaRPr lang="en-CA" sz="2600" dirty="0">
              <a:latin typeface="Calibri" panose="020F0502020204030204" pitchFamily="34" charset="0"/>
              <a:cs typeface="Calibri" panose="020F0502020204030204" pitchFamily="34" charset="0"/>
            </a:endParaRPr>
          </a:p>
          <a:p>
            <a:pPr marL="537210" lvl="1" indent="0">
              <a:buNone/>
            </a:pPr>
            <a:endParaRPr lang="en-CA" sz="2600" dirty="0">
              <a:latin typeface="Calibri" panose="020F0502020204030204" pitchFamily="34" charset="0"/>
              <a:cs typeface="Calibri" panose="020F0502020204030204" pitchFamily="34" charset="0"/>
            </a:endParaRPr>
          </a:p>
          <a:p>
            <a:pPr marL="162306" indent="0">
              <a:buNone/>
            </a:pPr>
            <a:r>
              <a:rPr lang="en-CA" sz="2800" dirty="0">
                <a:solidFill>
                  <a:schemeClr val="bg2">
                    <a:lumMod val="50000"/>
                    <a:lumOff val="50000"/>
                  </a:schemeClr>
                </a:solidFill>
                <a:latin typeface="Calibri" panose="020F0502020204030204" pitchFamily="34" charset="0"/>
                <a:cs typeface="Calibri" panose="020F0502020204030204" pitchFamily="34" charset="0"/>
              </a:rPr>
              <a:t>Note: If you are using </a:t>
            </a:r>
            <a:r>
              <a:rPr lang="en-CA" sz="2800" i="1" dirty="0" err="1">
                <a:solidFill>
                  <a:schemeClr val="bg2">
                    <a:lumMod val="50000"/>
                    <a:lumOff val="50000"/>
                  </a:schemeClr>
                </a:solidFill>
                <a:latin typeface="Calibri" panose="020F0502020204030204" pitchFamily="34" charset="0"/>
                <a:cs typeface="Calibri" panose="020F0502020204030204" pitchFamily="34" charset="0"/>
              </a:rPr>
              <a:t>WeVu</a:t>
            </a:r>
            <a:r>
              <a:rPr lang="en-CA" sz="2800" i="1" dirty="0">
                <a:solidFill>
                  <a:schemeClr val="bg2">
                    <a:lumMod val="50000"/>
                    <a:lumOff val="50000"/>
                  </a:schemeClr>
                </a:solidFill>
                <a:latin typeface="Calibri" panose="020F0502020204030204" pitchFamily="34" charset="0"/>
                <a:cs typeface="Calibri" panose="020F0502020204030204" pitchFamily="34" charset="0"/>
              </a:rPr>
              <a:t>,</a:t>
            </a:r>
            <a:r>
              <a:rPr lang="en-CA" sz="2800" dirty="0">
                <a:solidFill>
                  <a:schemeClr val="bg2">
                    <a:lumMod val="50000"/>
                    <a:lumOff val="50000"/>
                  </a:schemeClr>
                </a:solidFill>
                <a:latin typeface="Calibri" panose="020F0502020204030204" pitchFamily="34" charset="0"/>
                <a:cs typeface="Calibri" panose="020F0502020204030204" pitchFamily="34" charset="0"/>
              </a:rPr>
              <a:t> you may not need adjudication sheets.  Adjudicators can make comments, in real time, while watching the video. Students can log in to view, and the comments can be exported. </a:t>
            </a:r>
          </a:p>
          <a:p>
            <a:pPr marL="0" indent="0">
              <a:spcBef>
                <a:spcPts val="0"/>
              </a:spcBef>
              <a:buNone/>
            </a:pPr>
            <a:endParaRPr lang="en-CA" sz="2800" dirty="0">
              <a:solidFill>
                <a:schemeClr val="bg2">
                  <a:lumMod val="50000"/>
                  <a:lumOff val="50000"/>
                </a:schemeClr>
              </a:solidFill>
              <a:latin typeface="Calibri" panose="020F0502020204030204" pitchFamily="34" charset="0"/>
              <a:cs typeface="Calibri" panose="020F0502020204030204" pitchFamily="34" charset="0"/>
            </a:endParaRPr>
          </a:p>
          <a:p>
            <a:pPr marL="374904" lvl="1" indent="0">
              <a:spcBef>
                <a:spcPts val="0"/>
              </a:spcBef>
              <a:buNone/>
            </a:pPr>
            <a:r>
              <a:rPr lang="en-CA" dirty="0">
                <a:solidFill>
                  <a:schemeClr val="bg2">
                    <a:lumMod val="50000"/>
                    <a:lumOff val="50000"/>
                  </a:schemeClr>
                </a:solidFill>
                <a:latin typeface="Calibri" panose="020F0502020204030204" pitchFamily="34" charset="0"/>
                <a:cs typeface="Calibri" panose="020F0502020204030204" pitchFamily="34" charset="0"/>
              </a:rPr>
              <a:t>Visit </a:t>
            </a:r>
            <a:r>
              <a:rPr lang="en-CA" dirty="0">
                <a:solidFill>
                  <a:schemeClr val="bg2">
                    <a:lumMod val="50000"/>
                    <a:lumOff val="50000"/>
                  </a:schemeClr>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https://wevu.video/how-wevu-works/</a:t>
            </a:r>
            <a:r>
              <a:rPr lang="en-CA" dirty="0">
                <a:solidFill>
                  <a:schemeClr val="bg2">
                    <a:lumMod val="50000"/>
                    <a:lumOff val="50000"/>
                  </a:schemeClr>
                </a:solidFill>
                <a:latin typeface="Calibri" panose="020F0502020204030204" pitchFamily="34" charset="0"/>
                <a:cs typeface="Calibri" panose="020F0502020204030204" pitchFamily="34" charset="0"/>
              </a:rPr>
              <a:t> to view a demonstration    video</a:t>
            </a: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316197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548680"/>
            <a:ext cx="8075240" cy="5760640"/>
          </a:xfrm>
        </p:spPr>
        <p:txBody>
          <a:bodyPr>
            <a:normAutofit fontScale="92500" lnSpcReduction="10000"/>
          </a:bodyPr>
          <a:lstStyle/>
          <a:p>
            <a:pPr marL="64008" indent="0">
              <a:buNone/>
            </a:pPr>
            <a:r>
              <a:rPr lang="en-CA" sz="2800" dirty="0">
                <a:latin typeface="Calibri" panose="020F0502020204030204" pitchFamily="34" charset="0"/>
                <a:cs typeface="Calibri" panose="020F0502020204030204" pitchFamily="34" charset="0"/>
              </a:rPr>
              <a:t>Send the adjudicator an email with the link to the appropriate virtual storage folders that now contain everything they need, or log-in information to your festival management software.</a:t>
            </a:r>
          </a:p>
          <a:p>
            <a:pPr marL="64008" indent="0">
              <a:buNone/>
            </a:pPr>
            <a:endParaRPr lang="en-CA" sz="2800" dirty="0">
              <a:latin typeface="Calibri" panose="020F0502020204030204" pitchFamily="34" charset="0"/>
              <a:cs typeface="Calibri" panose="020F0502020204030204" pitchFamily="34" charset="0"/>
            </a:endParaRPr>
          </a:p>
          <a:p>
            <a:pPr marL="64008" indent="0">
              <a:buNone/>
            </a:pPr>
            <a:r>
              <a:rPr lang="en-CA" sz="2800" dirty="0">
                <a:latin typeface="Calibri" panose="020F0502020204030204" pitchFamily="34" charset="0"/>
                <a:cs typeface="Calibri" panose="020F0502020204030204" pitchFamily="34" charset="0"/>
              </a:rPr>
              <a:t>If you are sending scores to the adjudicator by courier:</a:t>
            </a:r>
          </a:p>
          <a:p>
            <a:r>
              <a:rPr lang="en-CA" sz="2800" dirty="0">
                <a:latin typeface="Calibri" panose="020F0502020204030204" pitchFamily="34" charset="0"/>
                <a:cs typeface="Calibri" panose="020F0502020204030204" pitchFamily="34" charset="0"/>
              </a:rPr>
              <a:t>Ensure everything is accurately labelled and clearly marked in a way that will not get dislodged during transit;</a:t>
            </a:r>
          </a:p>
          <a:p>
            <a:r>
              <a:rPr lang="en-CA" sz="2800" dirty="0">
                <a:latin typeface="Calibri" panose="020F0502020204030204" pitchFamily="34" charset="0"/>
                <a:cs typeface="Calibri" panose="020F0502020204030204" pitchFamily="34" charset="0"/>
              </a:rPr>
              <a:t>Purchase sufficient insurance to cover the cost of replacing the scores if lost or damaged;</a:t>
            </a:r>
          </a:p>
          <a:p>
            <a:r>
              <a:rPr lang="en-CA" sz="2800" dirty="0">
                <a:latin typeface="Calibri" panose="020F0502020204030204" pitchFamily="34" charset="0"/>
                <a:cs typeface="Calibri" panose="020F0502020204030204" pitchFamily="34" charset="0"/>
              </a:rPr>
              <a:t>Require a signature by the receiver; and</a:t>
            </a:r>
          </a:p>
          <a:p>
            <a:r>
              <a:rPr lang="en-CA" sz="2800" dirty="0">
                <a:latin typeface="Calibri" panose="020F0502020204030204" pitchFamily="34" charset="0"/>
                <a:cs typeface="Calibri" panose="020F0502020204030204" pitchFamily="34" charset="0"/>
              </a:rPr>
              <a:t>Retain a list of the scores sent, with photos, in case of loss or damage.</a:t>
            </a:r>
          </a:p>
          <a:p>
            <a:pPr lvl="1"/>
            <a:endParaRPr lang="en-CA" sz="2600" dirty="0">
              <a:latin typeface="Calibri" panose="020F0502020204030204" pitchFamily="34" charset="0"/>
              <a:cs typeface="Calibri" panose="020F0502020204030204" pitchFamily="34" charset="0"/>
            </a:endParaRPr>
          </a:p>
          <a:p>
            <a:pPr marL="64008" indent="0">
              <a:buNone/>
            </a:pPr>
            <a:endParaRPr lang="en-CA" sz="2800" dirty="0">
              <a:latin typeface="Calibri" panose="020F0502020204030204" pitchFamily="34" charset="0"/>
              <a:cs typeface="Calibri" panose="020F0502020204030204" pitchFamily="34" charset="0"/>
            </a:endParaRPr>
          </a:p>
          <a:p>
            <a:pPr lvl="1"/>
            <a:endParaRPr lang="en-CA" sz="2600" dirty="0">
              <a:latin typeface="Calibri" panose="020F0502020204030204" pitchFamily="34" charset="0"/>
              <a:cs typeface="Calibri" panose="020F0502020204030204" pitchFamily="34" charset="0"/>
            </a:endParaRPr>
          </a:p>
          <a:p>
            <a:pPr marL="537210" lvl="1" indent="0">
              <a:buNone/>
            </a:pPr>
            <a:endParaRPr lang="en-CA" sz="2600" dirty="0">
              <a:latin typeface="Calibri" panose="020F0502020204030204" pitchFamily="34" charset="0"/>
              <a:cs typeface="Calibri" panose="020F0502020204030204" pitchFamily="34" charset="0"/>
            </a:endParaRPr>
          </a:p>
          <a:p>
            <a:pPr marL="537210" lvl="1" indent="0">
              <a:buNone/>
            </a:pPr>
            <a:endParaRPr lang="en-CA" sz="26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823278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1219200"/>
            <a:ext cx="8075240" cy="5378152"/>
          </a:xfrm>
        </p:spPr>
        <p:txBody>
          <a:bodyPr>
            <a:normAutofit/>
          </a:bodyPr>
          <a:lstStyle/>
          <a:p>
            <a:pPr marL="64008" indent="0">
              <a:buNone/>
            </a:pPr>
            <a:r>
              <a:rPr lang="en-CA" sz="2800" dirty="0">
                <a:latin typeface="Calibri" panose="020F0502020204030204" pitchFamily="34" charset="0"/>
                <a:cs typeface="Calibri" panose="020F0502020204030204" pitchFamily="34" charset="0"/>
              </a:rPr>
              <a:t>Communicate clearly to the adjudicators the: </a:t>
            </a:r>
          </a:p>
          <a:p>
            <a:r>
              <a:rPr lang="en-CA" sz="2800" dirty="0">
                <a:latin typeface="Calibri" panose="020F0502020204030204" pitchFamily="34" charset="0"/>
                <a:cs typeface="Calibri" panose="020F0502020204030204" pitchFamily="34" charset="0"/>
              </a:rPr>
              <a:t>Instructions for your marking scheme</a:t>
            </a:r>
          </a:p>
          <a:p>
            <a:r>
              <a:rPr lang="en-CA" sz="2800" dirty="0">
                <a:latin typeface="Calibri" panose="020F0502020204030204" pitchFamily="34" charset="0"/>
                <a:cs typeface="Calibri" panose="020F0502020204030204" pitchFamily="34" charset="0"/>
              </a:rPr>
              <a:t>Expectations for written and/or verbal comments</a:t>
            </a:r>
          </a:p>
          <a:p>
            <a:r>
              <a:rPr lang="en-CA" sz="2800" dirty="0">
                <a:latin typeface="Calibri" panose="020F0502020204030204" pitchFamily="34" charset="0"/>
                <a:cs typeface="Calibri" panose="020F0502020204030204" pitchFamily="34" charset="0"/>
              </a:rPr>
              <a:t>Description of your award system</a:t>
            </a:r>
          </a:p>
          <a:p>
            <a:r>
              <a:rPr lang="en-CA" sz="2800" dirty="0">
                <a:latin typeface="Calibri" panose="020F0502020204030204" pitchFamily="34" charset="0"/>
                <a:cs typeface="Calibri" panose="020F0502020204030204" pitchFamily="34" charset="0"/>
              </a:rPr>
              <a:t>Instructions on hosting a virtual adjudication session, if applicable</a:t>
            </a:r>
          </a:p>
          <a:p>
            <a:r>
              <a:rPr lang="en-CA" sz="2800" dirty="0">
                <a:latin typeface="Calibri" panose="020F0502020204030204" pitchFamily="34" charset="0"/>
                <a:cs typeface="Calibri" panose="020F0502020204030204" pitchFamily="34" charset="0"/>
              </a:rPr>
              <a:t>Instructions on how to return information</a:t>
            </a:r>
          </a:p>
          <a:p>
            <a:pPr marL="537210" lvl="1" indent="0">
              <a:buNone/>
            </a:pPr>
            <a:endParaRPr lang="en-CA" sz="26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166209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1052736"/>
            <a:ext cx="8075240" cy="5544616"/>
          </a:xfrm>
        </p:spPr>
        <p:txBody>
          <a:bodyPr>
            <a:normAutofit/>
          </a:bodyPr>
          <a:lstStyle/>
          <a:p>
            <a:pPr marL="64008" indent="0">
              <a:buNone/>
            </a:pPr>
            <a:r>
              <a:rPr lang="en-CA" sz="2800" dirty="0">
                <a:latin typeface="Calibri" panose="020F0502020204030204" pitchFamily="34" charset="0"/>
                <a:cs typeface="Calibri" panose="020F0502020204030204" pitchFamily="34" charset="0"/>
              </a:rPr>
              <a:t>Provide the adjudicator with:</a:t>
            </a:r>
          </a:p>
          <a:p>
            <a:r>
              <a:rPr lang="en-CA" sz="2800" dirty="0">
                <a:latin typeface="Calibri" panose="020F0502020204030204" pitchFamily="34" charset="0"/>
                <a:cs typeface="Calibri" panose="020F0502020204030204" pitchFamily="34" charset="0"/>
              </a:rPr>
              <a:t>A copy of your local festival syllabus</a:t>
            </a:r>
          </a:p>
          <a:p>
            <a:r>
              <a:rPr lang="en-CA" sz="2800" dirty="0">
                <a:latin typeface="Calibri" panose="020F0502020204030204" pitchFamily="34" charset="0"/>
                <a:cs typeface="Calibri" panose="020F0502020204030204" pitchFamily="34" charset="0"/>
              </a:rPr>
              <a:t>A copy of your provincial festival syllabus</a:t>
            </a:r>
          </a:p>
          <a:p>
            <a:r>
              <a:rPr lang="en-CA" sz="2800" dirty="0">
                <a:latin typeface="Calibri" panose="020F0502020204030204" pitchFamily="34" charset="0"/>
                <a:cs typeface="Calibri" panose="020F0502020204030204" pitchFamily="34" charset="0"/>
              </a:rPr>
              <a:t>Provincial Music Festival recommendation forms</a:t>
            </a:r>
          </a:p>
          <a:p>
            <a:r>
              <a:rPr lang="en-CA" sz="2800" dirty="0">
                <a:latin typeface="Calibri" panose="020F0502020204030204" pitchFamily="34" charset="0"/>
                <a:cs typeface="Calibri" panose="020F0502020204030204" pitchFamily="34" charset="0"/>
              </a:rPr>
              <a:t>List of eligible students for awards</a:t>
            </a:r>
          </a:p>
          <a:p>
            <a:r>
              <a:rPr lang="en-CA" sz="2800" dirty="0">
                <a:latin typeface="Calibri" panose="020F0502020204030204" pitchFamily="34" charset="0"/>
                <a:cs typeface="Calibri" panose="020F0502020204030204" pitchFamily="34" charset="0"/>
              </a:rPr>
              <a:t>List of eligible students for recommendation to your Provincial Music Festival</a:t>
            </a: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892815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980728"/>
            <a:ext cx="8075240" cy="4752528"/>
          </a:xfrm>
        </p:spPr>
        <p:txBody>
          <a:bodyPr>
            <a:normAutofit lnSpcReduction="10000"/>
          </a:bodyPr>
          <a:lstStyle/>
          <a:p>
            <a:pPr marL="64008" lvl="0" indent="0">
              <a:buNone/>
            </a:pPr>
            <a:r>
              <a:rPr lang="en-US" sz="2800" dirty="0">
                <a:latin typeface="Calibri" panose="020F0502020204030204" pitchFamily="34" charset="0"/>
                <a:cs typeface="Calibri" panose="020F0502020204030204" pitchFamily="34" charset="0"/>
              </a:rPr>
              <a:t>Request that detailed written adjudications be returned to you within a reasonable time frame, taking into consideration the number of entries that need to be heard. </a:t>
            </a:r>
          </a:p>
          <a:p>
            <a:pPr lvl="0"/>
            <a:r>
              <a:rPr lang="en-CA" dirty="0">
                <a:latin typeface="Calibri" panose="020F0502020204030204" pitchFamily="34" charset="0"/>
                <a:cs typeface="Calibri" panose="020F0502020204030204" pitchFamily="34" charset="0"/>
              </a:rPr>
              <a:t>If there are a lot of entries, consider asking the adjudicator to listen in sections and return the comments at the end of each section. </a:t>
            </a:r>
            <a:endParaRPr lang="en-CA" sz="2600" dirty="0">
              <a:latin typeface="Calibri" panose="020F0502020204030204" pitchFamily="34" charset="0"/>
              <a:cs typeface="Calibri" panose="020F0502020204030204" pitchFamily="34" charset="0"/>
            </a:endParaRPr>
          </a:p>
          <a:p>
            <a:pPr marL="64008" lvl="0" indent="0">
              <a:buNone/>
            </a:pPr>
            <a:endParaRPr lang="en-CA" sz="3100" dirty="0">
              <a:latin typeface="Calibri" panose="020F0502020204030204" pitchFamily="34" charset="0"/>
              <a:cs typeface="Calibri" panose="020F0502020204030204" pitchFamily="34" charset="0"/>
            </a:endParaRPr>
          </a:p>
          <a:p>
            <a:pPr marL="64008" lvl="0" indent="0">
              <a:buNone/>
            </a:pPr>
            <a:r>
              <a:rPr lang="en-US" sz="2800" dirty="0">
                <a:latin typeface="Calibri" panose="020F0502020204030204" pitchFamily="34" charset="0"/>
                <a:cs typeface="Calibri" panose="020F0502020204030204" pitchFamily="34" charset="0"/>
              </a:rPr>
              <a:t>A virtual adjudication or masterclass session can be scheduled with link being sent to each class participant.</a:t>
            </a:r>
            <a:endParaRPr lang="en-CA"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1070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467544" y="692696"/>
            <a:ext cx="7239000" cy="1362075"/>
          </a:xfrm>
        </p:spPr>
        <p:txBody>
          <a:bodyPr anchor="ctr">
            <a:no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Recognition of</a:t>
            </a:r>
            <a:b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Competitors</a:t>
            </a:r>
          </a:p>
        </p:txBody>
      </p:sp>
      <p:pic>
        <p:nvPicPr>
          <p:cNvPr id="2" name="Picture 1">
            <a:extLst>
              <a:ext uri="{FF2B5EF4-FFF2-40B4-BE49-F238E27FC236}">
                <a16:creationId xmlns:a16="http://schemas.microsoft.com/office/drawing/2014/main" id="{7E9C351A-580A-4084-A3F0-E4253E3C95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241112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836712"/>
            <a:ext cx="8075240" cy="5400600"/>
          </a:xfrm>
        </p:spPr>
        <p:txBody>
          <a:bodyPr>
            <a:normAutofit fontScale="85000" lnSpcReduction="20000"/>
          </a:bodyPr>
          <a:lstStyle/>
          <a:p>
            <a:pPr marL="64008" lvl="0" indent="0">
              <a:buNone/>
            </a:pPr>
            <a:r>
              <a:rPr lang="en-CA" sz="3600" dirty="0">
                <a:latin typeface="Calibri" panose="020F0502020204030204" pitchFamily="34" charset="0"/>
                <a:cs typeface="Calibri" panose="020F0502020204030204" pitchFamily="34" charset="0"/>
              </a:rPr>
              <a:t>Prepare certificates as per your usual process. Set aside.</a:t>
            </a:r>
          </a:p>
          <a:p>
            <a:r>
              <a:rPr lang="en-CA" sz="3600" dirty="0">
                <a:latin typeface="Calibri" panose="020F0502020204030204" pitchFamily="34" charset="0"/>
                <a:cs typeface="Calibri" panose="020F0502020204030204" pitchFamily="34" charset="0"/>
              </a:rPr>
              <a:t>If desired, request a digital signature from the adjudicators, and/or president, to include on the certificates.</a:t>
            </a:r>
          </a:p>
          <a:p>
            <a:pPr lvl="0"/>
            <a:endParaRPr lang="en-CA" sz="3600" dirty="0">
              <a:latin typeface="Calibri" panose="020F0502020204030204" pitchFamily="34" charset="0"/>
              <a:cs typeface="Calibri" panose="020F0502020204030204" pitchFamily="34" charset="0"/>
            </a:endParaRPr>
          </a:p>
          <a:p>
            <a:pPr marL="64008" lvl="0" indent="0">
              <a:buNone/>
            </a:pPr>
            <a:r>
              <a:rPr lang="en-CA" sz="3600" dirty="0">
                <a:latin typeface="Calibri" panose="020F0502020204030204" pitchFamily="34" charset="0"/>
                <a:cs typeface="Calibri" panose="020F0502020204030204" pitchFamily="34" charset="0"/>
              </a:rPr>
              <a:t>Determine award placements as per your usual process.</a:t>
            </a:r>
          </a:p>
          <a:p>
            <a:pPr marL="64008" lvl="0" indent="0">
              <a:buNone/>
            </a:pPr>
            <a:endParaRPr lang="en-CA" sz="3600" dirty="0">
              <a:latin typeface="Calibri" panose="020F0502020204030204" pitchFamily="34" charset="0"/>
              <a:cs typeface="Calibri" panose="020F0502020204030204" pitchFamily="34" charset="0"/>
            </a:endParaRPr>
          </a:p>
          <a:p>
            <a:pPr marL="64008" lvl="0" indent="0">
              <a:buNone/>
            </a:pPr>
            <a:r>
              <a:rPr lang="en-CA" sz="3600" dirty="0">
                <a:latin typeface="Calibri" panose="020F0502020204030204" pitchFamily="34" charset="0"/>
                <a:cs typeface="Calibri" panose="020F0502020204030204" pitchFamily="34" charset="0"/>
              </a:rPr>
              <a:t>Determine competitors recommended to advance to your provincial music festival based on adjudicator recommendations.</a:t>
            </a: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965643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908720"/>
            <a:ext cx="8075240" cy="5184576"/>
          </a:xfrm>
        </p:spPr>
        <p:txBody>
          <a:bodyPr>
            <a:normAutofit/>
          </a:bodyPr>
          <a:lstStyle/>
          <a:p>
            <a:pPr marL="64008" lvl="0" indent="0">
              <a:buNone/>
            </a:pPr>
            <a:r>
              <a:rPr lang="en-CA" sz="3000" dirty="0">
                <a:latin typeface="Calibri" panose="020F0502020204030204" pitchFamily="34" charset="0"/>
                <a:cs typeface="Calibri" panose="020F0502020204030204" pitchFamily="34" charset="0"/>
              </a:rPr>
              <a:t>Distribute adjudication sheets, certificates, and award monies to competitors or teachers.</a:t>
            </a:r>
          </a:p>
          <a:p>
            <a:pPr marL="64008" lvl="0" indent="0">
              <a:buNone/>
            </a:pPr>
            <a:endParaRPr lang="en-CA" sz="3000" dirty="0">
              <a:latin typeface="Calibri" panose="020F0502020204030204" pitchFamily="34" charset="0"/>
              <a:cs typeface="Calibri" panose="020F0502020204030204" pitchFamily="34" charset="0"/>
            </a:endParaRPr>
          </a:p>
          <a:p>
            <a:pPr lvl="0"/>
            <a:r>
              <a:rPr lang="en-CA" sz="3000" dirty="0">
                <a:latin typeface="Calibri" panose="020F0502020204030204" pitchFamily="34" charset="0"/>
                <a:cs typeface="Calibri" panose="020F0502020204030204" pitchFamily="34" charset="0"/>
              </a:rPr>
              <a:t>Your process for distribution will be determined by your:</a:t>
            </a:r>
          </a:p>
          <a:p>
            <a:pPr lvl="1"/>
            <a:r>
              <a:rPr lang="en-CA" sz="3000" dirty="0">
                <a:latin typeface="Calibri" panose="020F0502020204030204" pitchFamily="34" charset="0"/>
                <a:cs typeface="Calibri" panose="020F0502020204030204" pitchFamily="34" charset="0"/>
              </a:rPr>
              <a:t>Preference for digital or paper returns</a:t>
            </a:r>
          </a:p>
          <a:p>
            <a:pPr lvl="1"/>
            <a:r>
              <a:rPr lang="en-CA" sz="3000" dirty="0">
                <a:latin typeface="Calibri" panose="020F0502020204030204" pitchFamily="34" charset="0"/>
                <a:cs typeface="Calibri" panose="020F0502020204030204" pitchFamily="34" charset="0"/>
              </a:rPr>
              <a:t>Geographical area to cover</a:t>
            </a:r>
          </a:p>
          <a:p>
            <a:pPr lvl="1"/>
            <a:r>
              <a:rPr lang="en-CA" sz="3000" dirty="0">
                <a:latin typeface="Calibri" panose="020F0502020204030204" pitchFamily="34" charset="0"/>
                <a:cs typeface="Calibri" panose="020F0502020204030204" pitchFamily="34" charset="0"/>
              </a:rPr>
              <a:t>Size of festival</a:t>
            </a:r>
          </a:p>
          <a:p>
            <a:pPr lvl="1"/>
            <a:r>
              <a:rPr lang="en-CA" sz="3000" dirty="0">
                <a:latin typeface="Calibri" panose="020F0502020204030204" pitchFamily="34" charset="0"/>
                <a:cs typeface="Calibri" panose="020F0502020204030204" pitchFamily="34" charset="0"/>
              </a:rPr>
              <a:t>Volunteer base</a:t>
            </a:r>
          </a:p>
          <a:p>
            <a:pPr lvl="1"/>
            <a:endParaRPr lang="en-CA" sz="3200" dirty="0">
              <a:latin typeface="Calibri" panose="020F0502020204030204" pitchFamily="34" charset="0"/>
              <a:cs typeface="Calibri" panose="020F0502020204030204" pitchFamily="34" charset="0"/>
            </a:endParaRPr>
          </a:p>
          <a:p>
            <a:pPr marL="342900" marR="0" lvl="0" indent="-342900">
              <a:spcBef>
                <a:spcPts val="0"/>
              </a:spcBef>
              <a:spcAft>
                <a:spcPts val="0"/>
              </a:spcAft>
              <a:buFont typeface="Symbol"/>
              <a:buChar char=""/>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3860852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764704"/>
            <a:ext cx="8075240" cy="5112568"/>
          </a:xfrm>
        </p:spPr>
        <p:txBody>
          <a:bodyPr>
            <a:normAutofit fontScale="92500"/>
          </a:bodyPr>
          <a:lstStyle/>
          <a:p>
            <a:pPr marL="64008" lvl="0" indent="0">
              <a:buNone/>
            </a:pPr>
            <a:r>
              <a:rPr lang="en-CA" sz="3600" dirty="0">
                <a:latin typeface="Calibri" panose="020F0502020204030204" pitchFamily="34" charset="0"/>
                <a:cs typeface="Calibri" panose="020F0502020204030204" pitchFamily="34" charset="0"/>
              </a:rPr>
              <a:t>Announce award placements and Provincial Festival recommendations. Options include:</a:t>
            </a:r>
          </a:p>
          <a:p>
            <a:pPr lvl="1"/>
            <a:r>
              <a:rPr lang="en-CA" sz="3400" dirty="0">
                <a:latin typeface="Calibri" panose="020F0502020204030204" pitchFamily="34" charset="0"/>
                <a:cs typeface="Calibri" panose="020F0502020204030204" pitchFamily="34" charset="0"/>
              </a:rPr>
              <a:t>Holding a live virtual announcement session</a:t>
            </a:r>
          </a:p>
          <a:p>
            <a:pPr lvl="1"/>
            <a:r>
              <a:rPr lang="en-CA" sz="3400" dirty="0">
                <a:latin typeface="Calibri" panose="020F0502020204030204" pitchFamily="34" charset="0"/>
                <a:cs typeface="Calibri" panose="020F0502020204030204" pitchFamily="34" charset="0"/>
              </a:rPr>
              <a:t>Your website</a:t>
            </a:r>
          </a:p>
          <a:p>
            <a:pPr lvl="1"/>
            <a:r>
              <a:rPr lang="en-CA" sz="3400" dirty="0">
                <a:latin typeface="Calibri" panose="020F0502020204030204" pitchFamily="34" charset="0"/>
                <a:cs typeface="Calibri" panose="020F0502020204030204" pitchFamily="34" charset="0"/>
              </a:rPr>
              <a:t>Facebook</a:t>
            </a:r>
          </a:p>
          <a:p>
            <a:pPr lvl="1"/>
            <a:r>
              <a:rPr lang="en-CA" sz="3400" dirty="0">
                <a:latin typeface="Calibri" panose="020F0502020204030204" pitchFamily="34" charset="0"/>
                <a:cs typeface="Calibri" panose="020F0502020204030204" pitchFamily="34" charset="0"/>
              </a:rPr>
              <a:t>Local Paper</a:t>
            </a:r>
          </a:p>
          <a:p>
            <a:pPr lvl="1"/>
            <a:r>
              <a:rPr lang="en-CA" sz="3400" dirty="0">
                <a:latin typeface="Calibri" panose="020F0502020204030204" pitchFamily="34" charset="0"/>
                <a:cs typeface="Calibri" panose="020F0502020204030204" pitchFamily="34" charset="0"/>
              </a:rPr>
              <a:t>Creating a file with list and distributing to all participants and teachers</a:t>
            </a:r>
          </a:p>
          <a:p>
            <a:pPr lvl="0"/>
            <a:endParaRPr lang="en-CA" sz="3600" dirty="0">
              <a:latin typeface="Calibri" panose="020F0502020204030204" pitchFamily="34" charset="0"/>
              <a:cs typeface="Calibri" panose="020F0502020204030204" pitchFamily="34" charset="0"/>
            </a:endParaRPr>
          </a:p>
          <a:p>
            <a:pPr marL="0" marR="0" lvl="0" indent="0">
              <a:spcBef>
                <a:spcPts val="0"/>
              </a:spcBef>
              <a:spcAft>
                <a:spcPts val="0"/>
              </a:spcAft>
              <a:buNone/>
            </a:pP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31552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836712"/>
            <a:ext cx="8075240" cy="5760640"/>
          </a:xfrm>
        </p:spPr>
        <p:txBody>
          <a:bodyPr>
            <a:normAutofit/>
          </a:bodyPr>
          <a:lstStyle/>
          <a:p>
            <a:pPr lvl="0"/>
            <a:r>
              <a:rPr lang="en-US" dirty="0">
                <a:latin typeface="Calibri" panose="020F0502020204030204" pitchFamily="34" charset="0"/>
                <a:cs typeface="Calibri" panose="020F0502020204030204" pitchFamily="34" charset="0"/>
              </a:rPr>
              <a:t>There are various options for hosting the video links and recording written and/or verbal feedback from the adjudicator. </a:t>
            </a:r>
          </a:p>
          <a:p>
            <a:pPr marL="64008" lvl="0" indent="0">
              <a:buNone/>
            </a:pPr>
            <a:endParaRPr lang="en-CA"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adjudicator receives access to all their videos and views them on their personal schedule, within the timeframe set by the festival.  The festival does not need to schedule all performances.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virtual ‘live’ adjudication or masterclass session could be scheduled as a Zoom meeting for the class participants and the adjudicator.</a:t>
            </a:r>
          </a:p>
          <a:p>
            <a:pPr marL="64008"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2835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692696"/>
            <a:ext cx="8075240" cy="5832648"/>
          </a:xfrm>
        </p:spPr>
        <p:txBody>
          <a:bodyPr>
            <a:normAutofit fontScale="25000" lnSpcReduction="20000"/>
          </a:bodyPr>
          <a:lstStyle/>
          <a:p>
            <a:pPr marL="64008" lvl="0" indent="0">
              <a:buNone/>
            </a:pPr>
            <a:r>
              <a:rPr lang="en-US" sz="12000" dirty="0">
                <a:latin typeface="Calibri" panose="020F0502020204030204" pitchFamily="34" charset="0"/>
                <a:cs typeface="Calibri" panose="020F0502020204030204" pitchFamily="34" charset="0"/>
              </a:rPr>
              <a:t>If your festival normally offers a Rose Bowl Competition, or something similar, this can be scheduled for a few days or a week after the completion of your classes.</a:t>
            </a:r>
          </a:p>
          <a:p>
            <a:pPr marL="64008" lvl="0" indent="0">
              <a:buNone/>
            </a:pPr>
            <a:endParaRPr lang="en-US" sz="12000" dirty="0">
              <a:latin typeface="Calibri" panose="020F0502020204030204" pitchFamily="34" charset="0"/>
              <a:cs typeface="Calibri" panose="020F0502020204030204" pitchFamily="34" charset="0"/>
            </a:endParaRPr>
          </a:p>
          <a:p>
            <a:r>
              <a:rPr lang="en-CA" sz="12200" dirty="0">
                <a:latin typeface="Calibri" panose="020F0502020204030204" pitchFamily="34" charset="0"/>
                <a:cs typeface="Calibri" panose="020F0502020204030204" pitchFamily="34" charset="0"/>
              </a:rPr>
              <a:t>This event could be held virtually as well, using a similar process as the festival.</a:t>
            </a:r>
          </a:p>
          <a:p>
            <a:pPr lvl="0"/>
            <a:endParaRPr lang="en-CA" sz="12000" dirty="0">
              <a:latin typeface="Calibri" panose="020F0502020204030204" pitchFamily="34" charset="0"/>
              <a:ea typeface="MS Mincho"/>
              <a:cs typeface="Calibri" panose="020F0502020204030204" pitchFamily="34" charset="0"/>
            </a:endParaRPr>
          </a:p>
          <a:p>
            <a:pPr marL="64008" lvl="0" indent="0">
              <a:buNone/>
            </a:pPr>
            <a:r>
              <a:rPr lang="en-US" sz="12000" dirty="0">
                <a:latin typeface="Calibri" panose="020F0502020204030204" pitchFamily="34" charset="0"/>
                <a:ea typeface="MS Mincho"/>
                <a:cs typeface="Calibri" panose="020F0502020204030204" pitchFamily="34" charset="0"/>
              </a:rPr>
              <a:t>A Showcase of Talent video could be prepared with performances recommended by the adjudicators to be live streamed on your Facebook page or YouTube channel.</a:t>
            </a:r>
          </a:p>
          <a:p>
            <a:pPr marL="64008" lvl="0" indent="0">
              <a:buNone/>
            </a:pPr>
            <a:endParaRPr lang="en-US" sz="7200" u="sng" dirty="0">
              <a:latin typeface="Calibri" panose="020F0502020204030204" pitchFamily="34" charset="0"/>
              <a:cs typeface="Calibri" panose="020F0502020204030204" pitchFamily="34" charset="0"/>
            </a:endParaRPr>
          </a:p>
          <a:p>
            <a:pPr marL="64008" lvl="0" indent="0">
              <a:buNone/>
            </a:pPr>
            <a:r>
              <a:rPr lang="en-US" sz="7200" u="sng" dirty="0">
                <a:latin typeface="Calibri" panose="020F0502020204030204" pitchFamily="34" charset="0"/>
                <a:cs typeface="Calibri" panose="020F0502020204030204" pitchFamily="34" charset="0"/>
              </a:rPr>
              <a:t>Suggestion</a:t>
            </a:r>
            <a:r>
              <a:rPr lang="en-US" sz="7200" dirty="0">
                <a:latin typeface="Calibri" panose="020F0502020204030204" pitchFamily="34" charset="0"/>
                <a:cs typeface="Calibri" panose="020F0502020204030204" pitchFamily="34" charset="0"/>
              </a:rPr>
              <a:t>: Allow a generous amount of time to prepare for the above activities as new skills will be involved and it may take longer than you expect.</a:t>
            </a: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066920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95536" y="1052736"/>
            <a:ext cx="8075240" cy="4320480"/>
          </a:xfrm>
        </p:spPr>
        <p:txBody>
          <a:bodyPr>
            <a:normAutofit fontScale="92500" lnSpcReduction="10000"/>
          </a:bodyPr>
          <a:lstStyle/>
          <a:p>
            <a:pPr marL="64008" lvl="0" indent="0">
              <a:buNone/>
            </a:pPr>
            <a:r>
              <a:rPr lang="en-US" sz="3500" dirty="0">
                <a:latin typeface="Calibri" panose="020F0502020204030204" pitchFamily="34" charset="0"/>
                <a:cs typeface="Calibri" panose="020F0502020204030204" pitchFamily="34" charset="0"/>
              </a:rPr>
              <a:t>Winning performances could be featured as posts on your Facebook page over several days or weeks, depending on the size of your festival.</a:t>
            </a:r>
          </a:p>
          <a:p>
            <a:pPr lvl="1"/>
            <a:endParaRPr lang="en-US" sz="2700" dirty="0">
              <a:latin typeface="Calibri" panose="020F0502020204030204" pitchFamily="34" charset="0"/>
              <a:cs typeface="Calibri" panose="020F0502020204030204" pitchFamily="34" charset="0"/>
            </a:endParaRPr>
          </a:p>
          <a:p>
            <a:r>
              <a:rPr lang="en-US" sz="3400" dirty="0">
                <a:latin typeface="Calibri" panose="020F0502020204030204" pitchFamily="34" charset="0"/>
                <a:cs typeface="Calibri" panose="020F0502020204030204" pitchFamily="34" charset="0"/>
              </a:rPr>
              <a:t>Ensure you have signed waiver forms before posting on social media or your website. These waiver forms should be collected during the registration process.</a:t>
            </a:r>
          </a:p>
          <a:p>
            <a:pPr marL="64008" lvl="0" indent="0">
              <a:buNone/>
            </a:pPr>
            <a:endParaRPr lang="en-US" sz="7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1248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467544" y="764704"/>
            <a:ext cx="7239000" cy="1362075"/>
          </a:xfrm>
        </p:spPr>
        <p:txBody>
          <a:bodyPr anchor="ctr">
            <a:no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Recognition of</a:t>
            </a:r>
            <a:b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br>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Donors</a:t>
            </a:r>
          </a:p>
        </p:txBody>
      </p:sp>
      <p:pic>
        <p:nvPicPr>
          <p:cNvPr id="2" name="Picture 1">
            <a:extLst>
              <a:ext uri="{FF2B5EF4-FFF2-40B4-BE49-F238E27FC236}">
                <a16:creationId xmlns:a16="http://schemas.microsoft.com/office/drawing/2014/main" id="{2EE010AA-1A63-43FE-A151-1CF791E9D3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28495319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908720"/>
            <a:ext cx="8075240" cy="5040560"/>
          </a:xfrm>
        </p:spPr>
        <p:txBody>
          <a:bodyPr>
            <a:normAutofit/>
          </a:bodyPr>
          <a:lstStyle/>
          <a:p>
            <a:pPr lvl="0"/>
            <a:r>
              <a:rPr lang="en-CA" sz="3200" dirty="0">
                <a:latin typeface="Calibri" panose="020F0502020204030204" pitchFamily="34" charset="0"/>
                <a:cs typeface="Calibri" panose="020F0502020204030204" pitchFamily="34" charset="0"/>
              </a:rPr>
              <a:t>Feature donors – names and logos – regularly on your Facebook page.</a:t>
            </a:r>
          </a:p>
          <a:p>
            <a:pPr lvl="0"/>
            <a:endParaRPr lang="en-CA" sz="3200" dirty="0">
              <a:latin typeface="Calibri" panose="020F0502020204030204" pitchFamily="34" charset="0"/>
              <a:cs typeface="Calibri" panose="020F0502020204030204" pitchFamily="34" charset="0"/>
            </a:endParaRPr>
          </a:p>
          <a:p>
            <a:pPr lvl="0"/>
            <a:r>
              <a:rPr lang="en-CA" sz="3200" dirty="0">
                <a:latin typeface="Calibri" panose="020F0502020204030204" pitchFamily="34" charset="0"/>
                <a:cs typeface="Calibri" panose="020F0502020204030204" pitchFamily="34" charset="0"/>
              </a:rPr>
              <a:t>Post a list of donors and logos on your website.</a:t>
            </a:r>
          </a:p>
          <a:p>
            <a:pPr lvl="0"/>
            <a:endParaRPr lang="en-CA" sz="3200" dirty="0">
              <a:latin typeface="Calibri" panose="020F0502020204030204" pitchFamily="34" charset="0"/>
              <a:cs typeface="Calibri" panose="020F0502020204030204" pitchFamily="34" charset="0"/>
            </a:endParaRPr>
          </a:p>
          <a:p>
            <a:pPr lvl="0"/>
            <a:r>
              <a:rPr lang="en-CA" sz="3200" dirty="0">
                <a:latin typeface="Calibri" panose="020F0502020204030204" pitchFamily="34" charset="0"/>
                <a:cs typeface="Calibri" panose="020F0502020204030204" pitchFamily="34" charset="0"/>
              </a:rPr>
              <a:t>Create a document with names and logos to be included in communication to participants and teachers.</a:t>
            </a:r>
            <a:endParaRPr lang="en-CA" sz="2800" dirty="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18031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a:xfrm>
            <a:off x="467544" y="404664"/>
            <a:ext cx="7239000" cy="1362075"/>
          </a:xfrm>
        </p:spPr>
        <p:txBody>
          <a:bodyPr anchor="ctr">
            <a:no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Getting Technical Help</a:t>
            </a:r>
          </a:p>
        </p:txBody>
      </p:sp>
      <p:pic>
        <p:nvPicPr>
          <p:cNvPr id="2" name="Picture 1">
            <a:extLst>
              <a:ext uri="{FF2B5EF4-FFF2-40B4-BE49-F238E27FC236}">
                <a16:creationId xmlns:a16="http://schemas.microsoft.com/office/drawing/2014/main" id="{6CAF926F-FDF0-41EE-A841-53A1D2BC7D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869160"/>
            <a:ext cx="1485226" cy="1485226"/>
          </a:xfrm>
          <a:prstGeom prst="rect">
            <a:avLst/>
          </a:prstGeom>
        </p:spPr>
      </p:pic>
    </p:spTree>
    <p:extLst>
      <p:ext uri="{BB962C8B-B14F-4D97-AF65-F5344CB8AC3E}">
        <p14:creationId xmlns:p14="http://schemas.microsoft.com/office/powerpoint/2010/main" val="4273816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67544" y="620688"/>
            <a:ext cx="8075240" cy="5688632"/>
          </a:xfrm>
        </p:spPr>
        <p:txBody>
          <a:bodyPr>
            <a:normAutofit fontScale="32500" lnSpcReduction="20000"/>
          </a:bodyPr>
          <a:lstStyle/>
          <a:p>
            <a:pPr marL="64008" lvl="0" indent="0">
              <a:buNone/>
            </a:pPr>
            <a:r>
              <a:rPr lang="en-US" sz="7500" dirty="0">
                <a:latin typeface="Calibri" panose="020F0502020204030204" pitchFamily="34" charset="0"/>
                <a:ea typeface="MS Mincho"/>
                <a:cs typeface="Calibri" panose="020F0502020204030204" pitchFamily="34" charset="0"/>
              </a:rPr>
              <a:t>If you are using a festival management software, use their support services as required.</a:t>
            </a:r>
          </a:p>
          <a:p>
            <a:pPr marL="64008" lvl="0" indent="0">
              <a:buNone/>
            </a:pPr>
            <a:endParaRPr lang="en-US" sz="7500" dirty="0">
              <a:latin typeface="Calibri" panose="020F0502020204030204" pitchFamily="34" charset="0"/>
              <a:ea typeface="MS Mincho"/>
              <a:cs typeface="Calibri" panose="020F0502020204030204" pitchFamily="34" charset="0"/>
            </a:endParaRPr>
          </a:p>
          <a:p>
            <a:pPr marL="64008" lvl="0" indent="0">
              <a:buNone/>
            </a:pPr>
            <a:r>
              <a:rPr lang="en-US" sz="7500" dirty="0">
                <a:latin typeface="Calibri" panose="020F0502020204030204" pitchFamily="34" charset="0"/>
                <a:ea typeface="MS Mincho"/>
                <a:cs typeface="Calibri" panose="020F0502020204030204" pitchFamily="34" charset="0"/>
              </a:rPr>
              <a:t>If your committee does not have a technology-savvy member consider:</a:t>
            </a:r>
          </a:p>
          <a:p>
            <a:pPr lvl="1"/>
            <a:endParaRPr lang="en-US" sz="7500" dirty="0">
              <a:latin typeface="Calibri" panose="020F0502020204030204" pitchFamily="34" charset="0"/>
              <a:ea typeface="MS Mincho"/>
              <a:cs typeface="Calibri" panose="020F0502020204030204" pitchFamily="34" charset="0"/>
            </a:endParaRPr>
          </a:p>
          <a:p>
            <a:r>
              <a:rPr lang="en-US" sz="7700" dirty="0">
                <a:latin typeface="Calibri" panose="020F0502020204030204" pitchFamily="34" charset="0"/>
                <a:ea typeface="MS Mincho"/>
                <a:cs typeface="Calibri" panose="020F0502020204030204" pitchFamily="34" charset="0"/>
              </a:rPr>
              <a:t>Partnering with a local community college that offers digital courses. They may have students that need practical work assignments, or someone may be available for hire.</a:t>
            </a:r>
          </a:p>
          <a:p>
            <a:endParaRPr lang="en-US" sz="7700" dirty="0">
              <a:latin typeface="Calibri" panose="020F0502020204030204" pitchFamily="34" charset="0"/>
              <a:ea typeface="MS Mincho"/>
              <a:cs typeface="Calibri" panose="020F0502020204030204" pitchFamily="34" charset="0"/>
            </a:endParaRPr>
          </a:p>
          <a:p>
            <a:r>
              <a:rPr lang="en-US" sz="7700" dirty="0">
                <a:latin typeface="Calibri" panose="020F0502020204030204" pitchFamily="34" charset="0"/>
                <a:ea typeface="MS Mincho"/>
                <a:cs typeface="Calibri" panose="020F0502020204030204" pitchFamily="34" charset="0"/>
              </a:rPr>
              <a:t>Contacting local high school for students who excel in technology that may be able to help as part of a school co-op class for credit or a volunteer program.</a:t>
            </a:r>
          </a:p>
          <a:p>
            <a:pPr marL="64008" indent="0">
              <a:buNone/>
            </a:pPr>
            <a:endParaRPr lang="en-US" sz="7700" dirty="0">
              <a:latin typeface="Calibri" panose="020F0502020204030204" pitchFamily="34" charset="0"/>
              <a:ea typeface="MS Mincho"/>
              <a:cs typeface="Calibri" panose="020F0502020204030204" pitchFamily="34" charset="0"/>
            </a:endParaRPr>
          </a:p>
          <a:p>
            <a:pPr marL="64008" indent="0">
              <a:buNone/>
            </a:pPr>
            <a:r>
              <a:rPr lang="en-US" sz="7700" dirty="0">
                <a:latin typeface="Calibri" panose="020F0502020204030204" pitchFamily="34" charset="0"/>
                <a:ea typeface="MS Mincho"/>
                <a:cs typeface="Calibri" panose="020F0502020204030204" pitchFamily="34" charset="0"/>
              </a:rPr>
              <a:t>For general assistance, contact Barbara at info@fcmf.org</a:t>
            </a:r>
            <a:endParaRPr lang="en-CA" sz="2800" dirty="0">
              <a:latin typeface="Calibri" panose="020F0502020204030204" pitchFamily="34" charset="0"/>
              <a:ea typeface="MS Mincho"/>
              <a:cs typeface="Calibri" panose="020F0502020204030204" pitchFamily="34" charset="0"/>
            </a:endParaRPr>
          </a:p>
          <a:p>
            <a:endParaRPr lang="en-US" sz="7700" dirty="0">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266327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52FD0-1209-4795-B242-004E7B967203}"/>
              </a:ext>
            </a:extLst>
          </p:cNvPr>
          <p:cNvSpPr>
            <a:spLocks noGrp="1"/>
          </p:cNvSpPr>
          <p:nvPr>
            <p:ph type="title"/>
          </p:nvPr>
        </p:nvSpPr>
        <p:spPr/>
        <p:txBody>
          <a:bodyPr>
            <a:normAutofit/>
          </a:bodyPr>
          <a:lstStyle/>
          <a:p>
            <a:r>
              <a:rPr lang="en-CA" sz="5400" b="1" dirty="0">
                <a:solidFill>
                  <a:schemeClr val="tx1"/>
                </a:solidFill>
                <a:effectLst>
                  <a:outerShdw blurRad="38100" dist="38100" dir="2700000" algn="tl">
                    <a:srgbClr val="000000">
                      <a:alpha val="43137"/>
                    </a:srgbClr>
                  </a:outerShdw>
                </a:effectLst>
                <a:latin typeface="AR CENA" panose="02000000000000000000" pitchFamily="2" charset="0"/>
              </a:rPr>
              <a:t>Software Options</a:t>
            </a:r>
          </a:p>
        </p:txBody>
      </p:sp>
      <p:pic>
        <p:nvPicPr>
          <p:cNvPr id="3" name="Picture 2">
            <a:extLst>
              <a:ext uri="{FF2B5EF4-FFF2-40B4-BE49-F238E27FC236}">
                <a16:creationId xmlns:a16="http://schemas.microsoft.com/office/drawing/2014/main" id="{6791D1C8-34B9-48CB-86DD-117F7E6A1F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725144"/>
            <a:ext cx="1485226" cy="1485226"/>
          </a:xfrm>
          <a:prstGeom prst="rect">
            <a:avLst/>
          </a:prstGeom>
        </p:spPr>
      </p:pic>
    </p:spTree>
    <p:extLst>
      <p:ext uri="{BB962C8B-B14F-4D97-AF65-F5344CB8AC3E}">
        <p14:creationId xmlns:p14="http://schemas.microsoft.com/office/powerpoint/2010/main" val="383153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692696"/>
            <a:ext cx="8075240" cy="5616624"/>
          </a:xfrm>
        </p:spPr>
        <p:txBody>
          <a:bodyPr>
            <a:normAutofit fontScale="85000" lnSpcReduction="20000"/>
          </a:bodyPr>
          <a:lstStyle/>
          <a:p>
            <a:pPr marL="64008" lvl="0" indent="0">
              <a:buNone/>
            </a:pPr>
            <a:r>
              <a:rPr lang="en-CA" sz="2800" dirty="0">
                <a:latin typeface="Calibri" panose="020F0502020204030204" pitchFamily="34" charset="0"/>
                <a:cs typeface="Calibri" panose="020F0502020204030204" pitchFamily="34" charset="0"/>
              </a:rPr>
              <a:t>Festival website</a:t>
            </a:r>
          </a:p>
          <a:p>
            <a:r>
              <a:rPr lang="en-CA" sz="2800" dirty="0">
                <a:latin typeface="Calibri" panose="020F0502020204030204" pitchFamily="34" charset="0"/>
                <a:cs typeface="Calibri" panose="020F0502020204030204" pitchFamily="34" charset="0"/>
              </a:rPr>
              <a:t>Some websites are able to host on-line registration forms</a:t>
            </a:r>
          </a:p>
          <a:p>
            <a:r>
              <a:rPr lang="en-CA" sz="2800" dirty="0">
                <a:latin typeface="Calibri" panose="020F0502020204030204" pitchFamily="34" charset="0"/>
                <a:cs typeface="Calibri" panose="020F0502020204030204" pitchFamily="34" charset="0"/>
              </a:rPr>
              <a:t>Data from these forms are exportable to an Excel spreadsheet</a:t>
            </a:r>
          </a:p>
          <a:p>
            <a:pPr marL="537210" lvl="1" indent="0">
              <a:buNone/>
            </a:pPr>
            <a:endParaRPr lang="en-CA" sz="2600" dirty="0">
              <a:latin typeface="Calibri" panose="020F0502020204030204" pitchFamily="34" charset="0"/>
              <a:cs typeface="Calibri" panose="020F0502020204030204" pitchFamily="34" charset="0"/>
            </a:endParaRPr>
          </a:p>
          <a:p>
            <a:pPr marL="537210" lvl="1" indent="0">
              <a:buNone/>
            </a:pPr>
            <a:endParaRPr lang="en-CA" sz="2600" dirty="0">
              <a:latin typeface="Calibri" panose="020F0502020204030204" pitchFamily="34" charset="0"/>
              <a:cs typeface="Calibri" panose="020F0502020204030204" pitchFamily="34" charset="0"/>
            </a:endParaRPr>
          </a:p>
          <a:p>
            <a:pPr marL="64008" indent="0">
              <a:buNone/>
            </a:pPr>
            <a:r>
              <a:rPr lang="en-CA" sz="2800" i="1" dirty="0">
                <a:latin typeface="Calibri" panose="020F0502020204030204" pitchFamily="34" charset="0"/>
                <a:cs typeface="Calibri" panose="020F0502020204030204" pitchFamily="34" charset="0"/>
              </a:rPr>
              <a:t>Music Festival Suite </a:t>
            </a:r>
            <a:r>
              <a:rPr lang="en-CA" sz="2800" dirty="0">
                <a:latin typeface="Calibri" panose="020F0502020204030204" pitchFamily="34" charset="0"/>
                <a:cs typeface="Calibri" panose="020F0502020204030204" pitchFamily="34" charset="0"/>
              </a:rPr>
              <a:t>is a festival management software. </a:t>
            </a:r>
          </a:p>
          <a:p>
            <a:r>
              <a:rPr lang="en-CA" sz="2800" dirty="0">
                <a:latin typeface="Calibri" panose="020F0502020204030204" pitchFamily="34" charset="0"/>
                <a:cs typeface="Calibri" panose="020F0502020204030204" pitchFamily="34" charset="0"/>
              </a:rPr>
              <a:t>Subscribing festivals manage their registrations, schedules, volunteers, awards, and communications with festival participants all in one location</a:t>
            </a:r>
          </a:p>
          <a:p>
            <a:r>
              <a:rPr lang="en-CA" sz="2800" dirty="0">
                <a:latin typeface="Calibri" panose="020F0502020204030204" pitchFamily="34" charset="0"/>
                <a:cs typeface="Calibri" panose="020F0502020204030204" pitchFamily="34" charset="0"/>
              </a:rPr>
              <a:t>Customized branding </a:t>
            </a:r>
          </a:p>
          <a:p>
            <a:r>
              <a:rPr lang="en-CA" sz="2800" dirty="0">
                <a:latin typeface="Calibri" panose="020F0502020204030204" pitchFamily="34" charset="0"/>
                <a:cs typeface="Calibri" panose="020F0502020204030204" pitchFamily="34" charset="0"/>
              </a:rPr>
              <a:t>Accepts video links within their system for viewing</a:t>
            </a:r>
          </a:p>
          <a:p>
            <a:r>
              <a:rPr lang="en-CA" sz="2800" dirty="0">
                <a:latin typeface="Calibri" panose="020F0502020204030204" pitchFamily="34" charset="0"/>
                <a:cs typeface="Calibri" panose="020F0502020204030204" pitchFamily="34" charset="0"/>
              </a:rPr>
              <a:t>Data is stored securely</a:t>
            </a:r>
          </a:p>
          <a:p>
            <a:r>
              <a:rPr lang="en-CA" sz="2800" dirty="0">
                <a:latin typeface="Calibri" panose="020F0502020204030204" pitchFamily="34" charset="0"/>
                <a:cs typeface="Calibri" panose="020F0502020204030204" pitchFamily="34" charset="0"/>
              </a:rPr>
              <a:t>Complies with Privacy and Anti-Spam laws</a:t>
            </a:r>
          </a:p>
          <a:p>
            <a:pPr marL="537210" lvl="1" indent="0">
              <a:buNone/>
            </a:pPr>
            <a:endParaRPr lang="en-CA" sz="2600" dirty="0">
              <a:latin typeface="Calibri" panose="020F0502020204030204" pitchFamily="34" charset="0"/>
              <a:cs typeface="Calibri" panose="020F0502020204030204" pitchFamily="34" charset="0"/>
            </a:endParaRPr>
          </a:p>
          <a:p>
            <a:pPr marL="537210" lvl="1" indent="0">
              <a:buNone/>
            </a:pPr>
            <a:r>
              <a:rPr lang="en-CA" sz="2600" dirty="0">
                <a:latin typeface="Calibri" panose="020F0502020204030204" pitchFamily="34" charset="0"/>
                <a:cs typeface="Calibri" panose="020F0502020204030204" pitchFamily="34" charset="0"/>
              </a:rPr>
              <a:t>To learn more, visit https://www.musicfestivalsuite.com/</a:t>
            </a:r>
          </a:p>
          <a:p>
            <a:pPr lvl="1"/>
            <a:endParaRPr lang="en-CA" sz="2600" dirty="0">
              <a:solidFill>
                <a:srgbClr val="FFFF00"/>
              </a:solidFill>
              <a:latin typeface="Calibri" panose="020F0502020204030204" pitchFamily="34" charset="0"/>
              <a:cs typeface="Calibri" panose="020F0502020204030204" pitchFamily="34" charset="0"/>
            </a:endParaRPr>
          </a:p>
          <a:p>
            <a:pPr marL="537210" lvl="1" indent="0">
              <a:buNone/>
            </a:pP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973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80" y="692696"/>
            <a:ext cx="8075240" cy="5616624"/>
          </a:xfrm>
        </p:spPr>
        <p:txBody>
          <a:bodyPr>
            <a:normAutofit lnSpcReduction="10000"/>
          </a:bodyPr>
          <a:lstStyle/>
          <a:p>
            <a:pPr marL="64008" lvl="0" indent="0">
              <a:buNone/>
            </a:pPr>
            <a:r>
              <a:rPr lang="en-CA" sz="2800" i="1" dirty="0" err="1">
                <a:latin typeface="Calibri" panose="020F0502020204030204" pitchFamily="34" charset="0"/>
                <a:cs typeface="Calibri" panose="020F0502020204030204" pitchFamily="34" charset="0"/>
              </a:rPr>
              <a:t>Solarislive</a:t>
            </a:r>
            <a:r>
              <a:rPr lang="en-CA" sz="2800" dirty="0">
                <a:latin typeface="Calibri" panose="020F0502020204030204" pitchFamily="34" charset="0"/>
                <a:cs typeface="Calibri" panose="020F0502020204030204" pitchFamily="34" charset="0"/>
              </a:rPr>
              <a:t> is an event management software for the arts community, with options for competitive music festivals.</a:t>
            </a:r>
          </a:p>
          <a:p>
            <a:r>
              <a:rPr lang="en-CA" sz="2800" dirty="0">
                <a:latin typeface="Calibri" panose="020F0502020204030204" pitchFamily="34" charset="0"/>
                <a:cs typeface="Calibri" panose="020F0502020204030204" pitchFamily="34" charset="0"/>
              </a:rPr>
              <a:t>Subscribing festivals manage their registrations, schedules, volunteers, awards, and communications with festival participants all in one location</a:t>
            </a:r>
          </a:p>
          <a:p>
            <a:r>
              <a:rPr lang="en-CA" sz="2800" dirty="0">
                <a:latin typeface="Calibri" panose="020F0502020204030204" pitchFamily="34" charset="0"/>
                <a:cs typeface="Calibri" panose="020F0502020204030204" pitchFamily="34" charset="0"/>
              </a:rPr>
              <a:t>Does not accept videos </a:t>
            </a:r>
          </a:p>
          <a:p>
            <a:r>
              <a:rPr lang="en-CA" sz="2800" dirty="0">
                <a:latin typeface="Calibri" panose="020F0502020204030204" pitchFamily="34" charset="0"/>
                <a:cs typeface="Calibri" panose="020F0502020204030204" pitchFamily="34" charset="0"/>
              </a:rPr>
              <a:t>Automated reports of all types</a:t>
            </a:r>
          </a:p>
          <a:p>
            <a:r>
              <a:rPr lang="en-CA" sz="2800" dirty="0">
                <a:latin typeface="Calibri" panose="020F0502020204030204" pitchFamily="34" charset="0"/>
                <a:cs typeface="Calibri" panose="020F0502020204030204" pitchFamily="34" charset="0"/>
              </a:rPr>
              <a:t>Includes several ways to raise funds</a:t>
            </a:r>
            <a:endParaRPr lang="en-CA" dirty="0">
              <a:solidFill>
                <a:srgbClr val="FFFF00"/>
              </a:solidFill>
              <a:latin typeface="Calibri" panose="020F0502020204030204" pitchFamily="34" charset="0"/>
              <a:cs typeface="Calibri" panose="020F0502020204030204" pitchFamily="34" charset="0"/>
            </a:endParaRPr>
          </a:p>
          <a:p>
            <a:pPr marL="64008" indent="0">
              <a:buNone/>
            </a:pPr>
            <a:endParaRPr lang="en-CA" sz="2800" dirty="0">
              <a:solidFill>
                <a:srgbClr val="FFFF00"/>
              </a:solidFill>
              <a:latin typeface="Calibri" panose="020F0502020204030204" pitchFamily="34" charset="0"/>
              <a:cs typeface="Calibri" panose="020F0502020204030204" pitchFamily="34" charset="0"/>
            </a:endParaRPr>
          </a:p>
          <a:p>
            <a:pPr marL="64008" indent="0">
              <a:buNone/>
            </a:pPr>
            <a:r>
              <a:rPr lang="en-CA" sz="2800" dirty="0">
                <a:latin typeface="Calibri" panose="020F0502020204030204" pitchFamily="34" charset="0"/>
                <a:cs typeface="Calibri" panose="020F0502020204030204" pitchFamily="34" charset="0"/>
              </a:rPr>
              <a:t>Learn more at https://solutions.solarislive.com/</a:t>
            </a:r>
          </a:p>
        </p:txBody>
      </p:sp>
    </p:spTree>
    <p:extLst>
      <p:ext uri="{BB962C8B-B14F-4D97-AF65-F5344CB8AC3E}">
        <p14:creationId xmlns:p14="http://schemas.microsoft.com/office/powerpoint/2010/main" val="2265510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56945" y="512676"/>
            <a:ext cx="8430109" cy="6156684"/>
          </a:xfrm>
        </p:spPr>
        <p:txBody>
          <a:bodyPr>
            <a:normAutofit fontScale="92500" lnSpcReduction="20000"/>
          </a:bodyPr>
          <a:lstStyle/>
          <a:p>
            <a:pPr marL="64008" indent="0">
              <a:buNone/>
            </a:pPr>
            <a:r>
              <a:rPr lang="en-CA" sz="2800" i="1" dirty="0" err="1">
                <a:latin typeface="Calibri" panose="020F0502020204030204" pitchFamily="34" charset="0"/>
                <a:cs typeface="Calibri" panose="020F0502020204030204" pitchFamily="34" charset="0"/>
              </a:rPr>
              <a:t>WeVu</a:t>
            </a:r>
            <a:r>
              <a:rPr lang="en-CA" sz="2800" dirty="0">
                <a:latin typeface="Calibri" panose="020F0502020204030204" pitchFamily="34" charset="0"/>
                <a:cs typeface="Calibri" panose="020F0502020204030204" pitchFamily="34" charset="0"/>
              </a:rPr>
              <a:t> is an educational media-hosting platform that can be used for virtual music festivals.</a:t>
            </a:r>
          </a:p>
          <a:p>
            <a:pPr lvl="0"/>
            <a:r>
              <a:rPr lang="en-CA" sz="2800" dirty="0">
                <a:latin typeface="Calibri" panose="020F0502020204030204" pitchFamily="34" charset="0"/>
                <a:cs typeface="Calibri" panose="020F0502020204030204" pitchFamily="34" charset="0"/>
              </a:rPr>
              <a:t>Allows for asynchronous uploading of audio, video, images, and pdf files</a:t>
            </a:r>
          </a:p>
          <a:p>
            <a:pPr lvl="0"/>
            <a:r>
              <a:rPr lang="en-CA" sz="2800" dirty="0">
                <a:latin typeface="Calibri" panose="020F0502020204030204" pitchFamily="34" charset="0"/>
                <a:cs typeface="Calibri" panose="020F0502020204030204" pitchFamily="34" charset="0"/>
              </a:rPr>
              <a:t>Source quality audio – no compression or down-sampling</a:t>
            </a:r>
          </a:p>
          <a:p>
            <a:r>
              <a:rPr lang="en-CA" sz="2800" dirty="0">
                <a:latin typeface="Calibri" panose="020F0502020204030204" pitchFamily="34" charset="0"/>
                <a:cs typeface="Calibri" panose="020F0502020204030204" pitchFamily="34" charset="0"/>
              </a:rPr>
              <a:t>Does not provide a registration component</a:t>
            </a:r>
          </a:p>
          <a:p>
            <a:r>
              <a:rPr lang="en-CA" sz="2800" dirty="0">
                <a:latin typeface="Calibri" panose="020F0502020204030204" pitchFamily="34" charset="0"/>
                <a:cs typeface="Calibri" panose="020F0502020204030204" pitchFamily="34" charset="0"/>
              </a:rPr>
              <a:t>Adjudicators can make real-time comments throughout the video, or on scores. </a:t>
            </a:r>
          </a:p>
          <a:p>
            <a:r>
              <a:rPr lang="en-CA" sz="2800" dirty="0">
                <a:latin typeface="Calibri" panose="020F0502020204030204" pitchFamily="34" charset="0"/>
                <a:cs typeface="Calibri" panose="020F0502020204030204" pitchFamily="34" charset="0"/>
              </a:rPr>
              <a:t>Students can view adjudicator comments in the platform and/or export them. </a:t>
            </a:r>
          </a:p>
          <a:p>
            <a:pPr lvl="0"/>
            <a:r>
              <a:rPr lang="en-CA" sz="2800" dirty="0">
                <a:latin typeface="Calibri" panose="020F0502020204030204" pitchFamily="34" charset="0"/>
                <a:cs typeface="Calibri" panose="020F0502020204030204" pitchFamily="34" charset="0"/>
              </a:rPr>
              <a:t>Each adjudicator has a dedicated ‘site’ which can be organized to received videos and digital scores by class</a:t>
            </a:r>
          </a:p>
          <a:p>
            <a:pPr lvl="0"/>
            <a:r>
              <a:rPr lang="en-CA" sz="2800" dirty="0">
                <a:latin typeface="Calibri" panose="020F0502020204030204" pitchFamily="34" charset="0"/>
                <a:cs typeface="Calibri" panose="020F0502020204030204" pitchFamily="34" charset="0"/>
              </a:rPr>
              <a:t>Competitors upload their files to the correct class by using the supplied link</a:t>
            </a:r>
          </a:p>
          <a:p>
            <a:pPr marL="64008" lvl="0" indent="0">
              <a:buNone/>
            </a:pPr>
            <a:endParaRPr lang="en-CA" sz="2800" dirty="0">
              <a:latin typeface="Calibri" panose="020F0502020204030204" pitchFamily="34" charset="0"/>
              <a:cs typeface="Calibri" panose="020F0502020204030204" pitchFamily="34" charset="0"/>
            </a:endParaRPr>
          </a:p>
          <a:p>
            <a:pPr marL="64008" lvl="0" indent="0">
              <a:buNone/>
            </a:pPr>
            <a:r>
              <a:rPr lang="en-CA" sz="2800" dirty="0">
                <a:latin typeface="Calibri" panose="020F0502020204030204" pitchFamily="34" charset="0"/>
                <a:cs typeface="Calibri" panose="020F0502020204030204" pitchFamily="34" charset="0"/>
              </a:rPr>
              <a:t>Learn more at https://wevu.video/how-wevu-works/</a:t>
            </a:r>
            <a:endParaRPr lang="en-CA" sz="28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9687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4379" y="692696"/>
            <a:ext cx="8214085" cy="5616624"/>
          </a:xfrm>
        </p:spPr>
        <p:txBody>
          <a:bodyPr>
            <a:normAutofit/>
          </a:bodyPr>
          <a:lstStyle/>
          <a:p>
            <a:pPr marL="64008" indent="0">
              <a:buNone/>
            </a:pPr>
            <a:r>
              <a:rPr lang="en-CA" sz="2800" i="1" dirty="0">
                <a:latin typeface="Calibri" panose="020F0502020204030204" pitchFamily="34" charset="0"/>
                <a:cs typeface="Calibri" panose="020F0502020204030204" pitchFamily="34" charset="0"/>
              </a:rPr>
              <a:t>Dropbox</a:t>
            </a:r>
            <a:r>
              <a:rPr lang="en-CA" sz="2800" dirty="0">
                <a:latin typeface="Calibri" panose="020F0502020204030204" pitchFamily="34" charset="0"/>
                <a:cs typeface="Calibri" panose="020F0502020204030204" pitchFamily="34" charset="0"/>
              </a:rPr>
              <a:t> is a file hosting service that offers cloud storage, file synchronization, personal cloud, and client software.</a:t>
            </a:r>
          </a:p>
          <a:p>
            <a:pPr lvl="0"/>
            <a:r>
              <a:rPr lang="en-CA" sz="2800" dirty="0">
                <a:latin typeface="Calibri" panose="020F0502020204030204" pitchFamily="34" charset="0"/>
                <a:cs typeface="Calibri" panose="020F0502020204030204" pitchFamily="34" charset="0"/>
              </a:rPr>
              <a:t>Allows for asynchronous uploading of files</a:t>
            </a:r>
          </a:p>
          <a:p>
            <a:pPr lvl="0"/>
            <a:r>
              <a:rPr lang="en-CA" sz="2800" dirty="0">
                <a:latin typeface="Calibri" panose="020F0502020204030204" pitchFamily="34" charset="0"/>
                <a:cs typeface="Calibri" panose="020F0502020204030204" pitchFamily="34" charset="0"/>
              </a:rPr>
              <a:t>Due to their size, video links will need to be placed in a spreadsheet to be uploaded to Dropbox</a:t>
            </a:r>
          </a:p>
          <a:p>
            <a:r>
              <a:rPr lang="en-CA" sz="2800" dirty="0">
                <a:latin typeface="Calibri" panose="020F0502020204030204" pitchFamily="34" charset="0"/>
                <a:cs typeface="Calibri" panose="020F0502020204030204" pitchFamily="34" charset="0"/>
              </a:rPr>
              <a:t>Does not provide a registration component</a:t>
            </a:r>
          </a:p>
          <a:p>
            <a:r>
              <a:rPr lang="en-CA" sz="2800" dirty="0">
                <a:latin typeface="Calibri" panose="020F0502020204030204" pitchFamily="34" charset="0"/>
                <a:cs typeface="Calibri" panose="020F0502020204030204" pitchFamily="34" charset="0"/>
              </a:rPr>
              <a:t>Can be organized with folders and sub-folders, each with specific access link to protect privacy</a:t>
            </a:r>
          </a:p>
          <a:p>
            <a:pPr marL="64008" indent="0">
              <a:buNone/>
            </a:pPr>
            <a:endParaRPr lang="en-CA" sz="2800" dirty="0">
              <a:latin typeface="Calibri" panose="020F0502020204030204" pitchFamily="34" charset="0"/>
              <a:cs typeface="Calibri" panose="020F0502020204030204" pitchFamily="34" charset="0"/>
            </a:endParaRPr>
          </a:p>
          <a:p>
            <a:pPr marL="64008" lvl="0" indent="0">
              <a:buNone/>
            </a:pPr>
            <a:r>
              <a:rPr lang="en-CA" sz="2800" dirty="0">
                <a:latin typeface="Calibri" panose="020F0502020204030204" pitchFamily="34" charset="0"/>
                <a:cs typeface="Calibri" panose="020F0502020204030204" pitchFamily="34" charset="0"/>
              </a:rPr>
              <a:t>Learn more at https://www.dropbox.com/</a:t>
            </a:r>
          </a:p>
        </p:txBody>
      </p:sp>
    </p:spTree>
    <p:extLst>
      <p:ext uri="{BB962C8B-B14F-4D97-AF65-F5344CB8AC3E}">
        <p14:creationId xmlns:p14="http://schemas.microsoft.com/office/powerpoint/2010/main" val="527909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3543</TotalTime>
  <Words>2625</Words>
  <Application>Microsoft Office PowerPoint</Application>
  <PresentationFormat>On-screen Show (4:3)</PresentationFormat>
  <Paragraphs>291</Paragraphs>
  <Slides>45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 CENA</vt:lpstr>
      <vt:lpstr>Calibri</vt:lpstr>
      <vt:lpstr>Century Gothic</vt:lpstr>
      <vt:lpstr>Symbol</vt:lpstr>
      <vt:lpstr>Verdana</vt:lpstr>
      <vt:lpstr>Wingdings</vt:lpstr>
      <vt:lpstr>Wingdings 2</vt:lpstr>
      <vt:lpstr>Verve</vt:lpstr>
      <vt:lpstr>  How to Successfully Run Your Virtual Music Festival </vt:lpstr>
      <vt:lpstr>Overview</vt:lpstr>
      <vt:lpstr>PowerPoint Presentation</vt:lpstr>
      <vt:lpstr>PowerPoint Presentation</vt:lpstr>
      <vt:lpstr>Software Options</vt:lpstr>
      <vt:lpstr>PowerPoint Presentation</vt:lpstr>
      <vt:lpstr>PowerPoint Presentation</vt:lpstr>
      <vt:lpstr>PowerPoint Presentation</vt:lpstr>
      <vt:lpstr>PowerPoint Presentation</vt:lpstr>
      <vt:lpstr>PowerPoint Presentation</vt:lpstr>
      <vt:lpstr>PowerPoint Presentation</vt:lpstr>
      <vt:lpstr>Festival Timeline</vt:lpstr>
      <vt:lpstr>PowerPoint Presentation</vt:lpstr>
      <vt:lpstr>PowerPoint Presentation</vt:lpstr>
      <vt:lpstr>PowerPoint Presentation</vt:lpstr>
      <vt:lpstr>PowerPoint Presentation</vt:lpstr>
      <vt:lpstr>PowerPoint Presentation</vt:lpstr>
      <vt:lpstr>Registration Details</vt:lpstr>
      <vt:lpstr>PowerPoint Presentation</vt:lpstr>
      <vt:lpstr>PowerPoint Presentation</vt:lpstr>
      <vt:lpstr>PowerPoint Presentation</vt:lpstr>
      <vt:lpstr>PowerPoint Presentation</vt:lpstr>
      <vt:lpstr>PowerPoint Presentation</vt:lpstr>
      <vt:lpstr>PowerPoint Presentation</vt:lpstr>
      <vt:lpstr>Processing Video  and Score  Submissions</vt:lpstr>
      <vt:lpstr>PowerPoint Presentation</vt:lpstr>
      <vt:lpstr>PowerPoint Presentation</vt:lpstr>
      <vt:lpstr>PowerPoint Presentation</vt:lpstr>
      <vt:lpstr>PowerPoint Presentation</vt:lpstr>
      <vt:lpstr>Adjudicators</vt:lpstr>
      <vt:lpstr>PowerPoint Presentation</vt:lpstr>
      <vt:lpstr>PowerPoint Presentation</vt:lpstr>
      <vt:lpstr>PowerPoint Presentation</vt:lpstr>
      <vt:lpstr>PowerPoint Presentation</vt:lpstr>
      <vt:lpstr>PowerPoint Presentation</vt:lpstr>
      <vt:lpstr>Recognition of Competitors</vt:lpstr>
      <vt:lpstr>PowerPoint Presentation</vt:lpstr>
      <vt:lpstr>PowerPoint Presentation</vt:lpstr>
      <vt:lpstr>PowerPoint Presentation</vt:lpstr>
      <vt:lpstr>PowerPoint Presentation</vt:lpstr>
      <vt:lpstr>PowerPoint Presentation</vt:lpstr>
      <vt:lpstr>Recognition of Donors</vt:lpstr>
      <vt:lpstr>PowerPoint Presentation</vt:lpstr>
      <vt:lpstr>Getting Technical Help</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Music Festivals</dc:title>
  <dc:creator>Barbara Long</dc:creator>
  <cp:lastModifiedBy>Barbara Long</cp:lastModifiedBy>
  <cp:revision>119</cp:revision>
  <dcterms:created xsi:type="dcterms:W3CDTF">2020-11-02T20:46:21Z</dcterms:created>
  <dcterms:modified xsi:type="dcterms:W3CDTF">2020-11-06T18:05:36Z</dcterms:modified>
</cp:coreProperties>
</file>